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0" r:id="rId4"/>
  </p:sldMasterIdLst>
  <p:notesMasterIdLst>
    <p:notesMasterId r:id="rId57"/>
  </p:notesMasterIdLst>
  <p:sldIdLst>
    <p:sldId id="269" r:id="rId5"/>
    <p:sldId id="270" r:id="rId6"/>
    <p:sldId id="271" r:id="rId7"/>
    <p:sldId id="284" r:id="rId8"/>
    <p:sldId id="283" r:id="rId9"/>
    <p:sldId id="275" r:id="rId10"/>
    <p:sldId id="304" r:id="rId11"/>
    <p:sldId id="277" r:id="rId12"/>
    <p:sldId id="278" r:id="rId13"/>
    <p:sldId id="279" r:id="rId14"/>
    <p:sldId id="305" r:id="rId15"/>
    <p:sldId id="306" r:id="rId16"/>
    <p:sldId id="272" r:id="rId17"/>
    <p:sldId id="285" r:id="rId18"/>
    <p:sldId id="280" r:id="rId19"/>
    <p:sldId id="287" r:id="rId20"/>
    <p:sldId id="281" r:id="rId21"/>
    <p:sldId id="288" r:id="rId22"/>
    <p:sldId id="282" r:id="rId23"/>
    <p:sldId id="310" r:id="rId24"/>
    <p:sldId id="311" r:id="rId25"/>
    <p:sldId id="312" r:id="rId26"/>
    <p:sldId id="290" r:id="rId27"/>
    <p:sldId id="313" r:id="rId28"/>
    <p:sldId id="314" r:id="rId29"/>
    <p:sldId id="317" r:id="rId30"/>
    <p:sldId id="291" r:id="rId31"/>
    <p:sldId id="308" r:id="rId32"/>
    <p:sldId id="329" r:id="rId33"/>
    <p:sldId id="330" r:id="rId34"/>
    <p:sldId id="331" r:id="rId35"/>
    <p:sldId id="332" r:id="rId36"/>
    <p:sldId id="333" r:id="rId37"/>
    <p:sldId id="334" r:id="rId38"/>
    <p:sldId id="335" r:id="rId39"/>
    <p:sldId id="336" r:id="rId40"/>
    <p:sldId id="337" r:id="rId41"/>
    <p:sldId id="338" r:id="rId42"/>
    <p:sldId id="339" r:id="rId43"/>
    <p:sldId id="340" r:id="rId44"/>
    <p:sldId id="341" r:id="rId45"/>
    <p:sldId id="342" r:id="rId46"/>
    <p:sldId id="343" r:id="rId47"/>
    <p:sldId id="344" r:id="rId48"/>
    <p:sldId id="345" r:id="rId49"/>
    <p:sldId id="346" r:id="rId50"/>
    <p:sldId id="347" r:id="rId51"/>
    <p:sldId id="348" r:id="rId52"/>
    <p:sldId id="349" r:id="rId53"/>
    <p:sldId id="350" r:id="rId54"/>
    <p:sldId id="307" r:id="rId55"/>
    <p:sldId id="309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D554F9E-17B0-42C7-91A6-B69EE3ADB294}">
          <p14:sldIdLst>
            <p14:sldId id="269"/>
            <p14:sldId id="270"/>
            <p14:sldId id="271"/>
            <p14:sldId id="284"/>
            <p14:sldId id="283"/>
            <p14:sldId id="275"/>
            <p14:sldId id="304"/>
            <p14:sldId id="277"/>
            <p14:sldId id="278"/>
            <p14:sldId id="279"/>
            <p14:sldId id="305"/>
            <p14:sldId id="306"/>
            <p14:sldId id="272"/>
            <p14:sldId id="285"/>
            <p14:sldId id="280"/>
            <p14:sldId id="287"/>
            <p14:sldId id="281"/>
            <p14:sldId id="288"/>
            <p14:sldId id="282"/>
            <p14:sldId id="310"/>
            <p14:sldId id="311"/>
            <p14:sldId id="312"/>
            <p14:sldId id="290"/>
            <p14:sldId id="313"/>
            <p14:sldId id="314"/>
            <p14:sldId id="317"/>
            <p14:sldId id="291"/>
          </p14:sldIdLst>
        </p14:section>
        <p14:section name="TC" id="{81CB9339-160F-452C-9DAD-04438E9C94C6}">
          <p14:sldIdLst>
            <p14:sldId id="308"/>
          </p14:sldIdLst>
        </p14:section>
        <p14:section name="Related work" id="{491BE69F-4770-42C4-AF20-F7270D2C7AEA}">
          <p14:sldIdLst>
            <p14:sldId id="329"/>
            <p14:sldId id="330"/>
            <p14:sldId id="331"/>
            <p14:sldId id="332"/>
          </p14:sldIdLst>
        </p14:section>
        <p14:section name="Evaluation" id="{96FE5191-3294-461D-A70C-D2C0C2EB12A2}">
          <p14:sldIdLst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</p14:sldIdLst>
        </p14:section>
        <p14:section name="Drawbacks" id="{AAB35359-3A92-401F-868B-5C3EC31B7216}">
          <p14:sldIdLst>
            <p14:sldId id="345"/>
            <p14:sldId id="346"/>
            <p14:sldId id="347"/>
            <p14:sldId id="348"/>
            <p14:sldId id="349"/>
            <p14:sldId id="350"/>
          </p14:sldIdLst>
        </p14:section>
        <p14:section name="Ref" id="{B2BF6414-B46F-413E-93C3-69FC102C1BD7}">
          <p14:sldIdLst>
            <p14:sldId id="307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idha Verma" initials="SV" lastIdx="4" clrIdx="0">
    <p:extLst>
      <p:ext uri="{19B8F6BF-5375-455C-9EA6-DF929625EA0E}">
        <p15:presenceInfo xmlns:p15="http://schemas.microsoft.com/office/powerpoint/2012/main" userId="S::csy207575@iitd.ac.in::0e7835bb-51bb-4243-9d74-02f894c7aad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0909"/>
    <a:srgbClr val="0D0604"/>
    <a:srgbClr val="0E0504"/>
    <a:srgbClr val="0E05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DEE9F0-25AA-3B49-AFEA-E95C77DEDA36}" v="4164" dt="2021-04-13T06:50:11.772"/>
    <p1510:client id="{FCA2CAC5-AD87-4504-BBD3-7EF9CEA18461}" v="2805" dt="2021-04-13T06:49:08.1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5"/>
  </p:normalViewPr>
  <p:slideViewPr>
    <p:cSldViewPr snapToGrid="0">
      <p:cViewPr varScale="1">
        <p:scale>
          <a:sx n="106" d="100"/>
          <a:sy n="1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6ACEEB-8E76-4C58-B709-8C7F390488AF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740770-7C29-4D4D-B6FF-45A66A4F0138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Edge homophily ratio : Gives overall trend of edges in the graph</a:t>
          </a:r>
          <a:endParaRPr lang="en-US"/>
        </a:p>
      </dgm:t>
    </dgm:pt>
    <dgm:pt modelId="{BE212056-7779-4056-B652-7FD665DB32E8}" type="parTrans" cxnId="{4A52EA68-9CF6-4EEF-A752-3840615D8361}">
      <dgm:prSet/>
      <dgm:spPr/>
      <dgm:t>
        <a:bodyPr/>
        <a:lstStyle/>
        <a:p>
          <a:endParaRPr lang="en-US"/>
        </a:p>
      </dgm:t>
    </dgm:pt>
    <dgm:pt modelId="{43B7B567-A58A-4C0A-9F25-4E65F18FC12B}" type="sibTrans" cxnId="{4A52EA68-9CF6-4EEF-A752-3840615D836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0088298-F8A0-4875-A7E3-8388B9984CD1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The actual level of homophily may vary within different pairs of node classes, i.e., there is different tendency of connection between each pair of classes. </a:t>
          </a:r>
          <a:endParaRPr lang="en-US"/>
        </a:p>
      </dgm:t>
    </dgm:pt>
    <dgm:pt modelId="{03F50E02-DFD0-4D2A-8916-28ADCF898295}" type="parTrans" cxnId="{A0FA68CE-1D19-4FFA-B11E-52991E778F11}">
      <dgm:prSet/>
      <dgm:spPr/>
      <dgm:t>
        <a:bodyPr/>
        <a:lstStyle/>
        <a:p>
          <a:endParaRPr lang="en-US"/>
        </a:p>
      </dgm:t>
    </dgm:pt>
    <dgm:pt modelId="{B47D7CBE-D405-477E-B834-C371D293A8BD}" type="sibTrans" cxnId="{A0FA68CE-1D19-4FFA-B11E-52991E778F1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37E4F9F-9197-43EF-B8B5-426393E20C03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Within the same network, some pairs of classes may exhibit homophily, while others may exhibit heterophily. </a:t>
          </a:r>
          <a:endParaRPr lang="en-US"/>
        </a:p>
      </dgm:t>
    </dgm:pt>
    <dgm:pt modelId="{99DDE2AC-695A-44DB-8620-75722D83FE08}" type="parTrans" cxnId="{0C547FB6-5855-44C9-A393-808000C737F1}">
      <dgm:prSet/>
      <dgm:spPr/>
      <dgm:t>
        <a:bodyPr/>
        <a:lstStyle/>
        <a:p>
          <a:endParaRPr lang="en-US"/>
        </a:p>
      </dgm:t>
    </dgm:pt>
    <dgm:pt modelId="{428DA6E7-CFEE-4581-B961-E26C25316422}" type="sibTrans" cxnId="{0C547FB6-5855-44C9-A393-808000C737F1}">
      <dgm:prSet/>
      <dgm:spPr/>
      <dgm:t>
        <a:bodyPr/>
        <a:lstStyle/>
        <a:p>
          <a:endParaRPr lang="en-US"/>
        </a:p>
      </dgm:t>
    </dgm:pt>
    <dgm:pt modelId="{899318E6-A1C1-4404-ABEF-E46B6DE11A85}" type="pres">
      <dgm:prSet presAssocID="{116ACEEB-8E76-4C58-B709-8C7F390488AF}" presName="root" presStyleCnt="0">
        <dgm:presLayoutVars>
          <dgm:dir/>
          <dgm:resizeHandles val="exact"/>
        </dgm:presLayoutVars>
      </dgm:prSet>
      <dgm:spPr/>
    </dgm:pt>
    <dgm:pt modelId="{D91AF4B7-0BEE-47FF-8CD6-C162CECDFF63}" type="pres">
      <dgm:prSet presAssocID="{116ACEEB-8E76-4C58-B709-8C7F390488AF}" presName="container" presStyleCnt="0">
        <dgm:presLayoutVars>
          <dgm:dir/>
          <dgm:resizeHandles val="exact"/>
        </dgm:presLayoutVars>
      </dgm:prSet>
      <dgm:spPr/>
    </dgm:pt>
    <dgm:pt modelId="{4FFF8CB4-F3B1-472E-A9D2-0317100D7D1D}" type="pres">
      <dgm:prSet presAssocID="{05740770-7C29-4D4D-B6FF-45A66A4F0138}" presName="compNode" presStyleCnt="0"/>
      <dgm:spPr/>
    </dgm:pt>
    <dgm:pt modelId="{F5D178D2-E3D3-4761-B3E5-1343479253ED}" type="pres">
      <dgm:prSet presAssocID="{05740770-7C29-4D4D-B6FF-45A66A4F0138}" presName="iconBgRect" presStyleLbl="bgShp" presStyleIdx="0" presStyleCnt="3"/>
      <dgm:spPr/>
    </dgm:pt>
    <dgm:pt modelId="{0ED7C2F4-C39F-4910-B8FA-B150736052B9}" type="pres">
      <dgm:prSet presAssocID="{05740770-7C29-4D4D-B6FF-45A66A4F0138}" presName="icon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43393C85-A340-4B04-A6DB-244312A8732F}" type="pres">
      <dgm:prSet presAssocID="{05740770-7C29-4D4D-B6FF-45A66A4F0138}" presName="spaceRect" presStyleCnt="0"/>
      <dgm:spPr/>
    </dgm:pt>
    <dgm:pt modelId="{F6DA539A-2FF2-4BB7-9DA9-00787F669E10}" type="pres">
      <dgm:prSet presAssocID="{05740770-7C29-4D4D-B6FF-45A66A4F0138}" presName="textRect" presStyleLbl="revTx" presStyleIdx="0" presStyleCnt="3">
        <dgm:presLayoutVars>
          <dgm:chMax val="1"/>
          <dgm:chPref val="1"/>
        </dgm:presLayoutVars>
      </dgm:prSet>
      <dgm:spPr/>
    </dgm:pt>
    <dgm:pt modelId="{6D411FE1-4E83-4DA3-9F1E-37DAD14606C7}" type="pres">
      <dgm:prSet presAssocID="{43B7B567-A58A-4C0A-9F25-4E65F18FC12B}" presName="sibTrans" presStyleLbl="sibTrans2D1" presStyleIdx="0" presStyleCnt="0"/>
      <dgm:spPr/>
    </dgm:pt>
    <dgm:pt modelId="{BF6B0F04-7519-412E-8326-0ADD2BE5987B}" type="pres">
      <dgm:prSet presAssocID="{40088298-F8A0-4875-A7E3-8388B9984CD1}" presName="compNode" presStyleCnt="0"/>
      <dgm:spPr/>
    </dgm:pt>
    <dgm:pt modelId="{98B8E9CA-198B-4A99-B5F4-DE5A80A93E08}" type="pres">
      <dgm:prSet presAssocID="{40088298-F8A0-4875-A7E3-8388B9984CD1}" presName="iconBgRect" presStyleLbl="bgShp" presStyleIdx="1" presStyleCnt="3"/>
      <dgm:spPr/>
    </dgm:pt>
    <dgm:pt modelId="{899B0BFF-CEF3-472D-B87D-FB0ED2BC076F}" type="pres">
      <dgm:prSet presAssocID="{40088298-F8A0-4875-A7E3-8388B9984CD1}" presName="iconRect" presStyleLbl="node1" presStyleIdx="1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AF36002A-4856-46EF-BCC3-0BEF9C7A659B}" type="pres">
      <dgm:prSet presAssocID="{40088298-F8A0-4875-A7E3-8388B9984CD1}" presName="spaceRect" presStyleCnt="0"/>
      <dgm:spPr/>
    </dgm:pt>
    <dgm:pt modelId="{1A410F46-CDB7-49EB-8AFE-74E93216E4AA}" type="pres">
      <dgm:prSet presAssocID="{40088298-F8A0-4875-A7E3-8388B9984CD1}" presName="textRect" presStyleLbl="revTx" presStyleIdx="1" presStyleCnt="3">
        <dgm:presLayoutVars>
          <dgm:chMax val="1"/>
          <dgm:chPref val="1"/>
        </dgm:presLayoutVars>
      </dgm:prSet>
      <dgm:spPr/>
    </dgm:pt>
    <dgm:pt modelId="{3A934055-5C7F-47CF-8911-977006F60AD9}" type="pres">
      <dgm:prSet presAssocID="{B47D7CBE-D405-477E-B834-C371D293A8BD}" presName="sibTrans" presStyleLbl="sibTrans2D1" presStyleIdx="0" presStyleCnt="0"/>
      <dgm:spPr/>
    </dgm:pt>
    <dgm:pt modelId="{0E39F946-81FC-4552-A2DB-4EF7C98CABC1}" type="pres">
      <dgm:prSet presAssocID="{A37E4F9F-9197-43EF-B8B5-426393E20C03}" presName="compNode" presStyleCnt="0"/>
      <dgm:spPr/>
    </dgm:pt>
    <dgm:pt modelId="{A6CAD2D0-2B62-41F4-BE94-1CDF1F77883A}" type="pres">
      <dgm:prSet presAssocID="{A37E4F9F-9197-43EF-B8B5-426393E20C03}" presName="iconBgRect" presStyleLbl="bgShp" presStyleIdx="2" presStyleCnt="3"/>
      <dgm:spPr/>
    </dgm:pt>
    <dgm:pt modelId="{8123B987-F752-44AD-9412-85B5B83C18B8}" type="pres">
      <dgm:prSet presAssocID="{A37E4F9F-9197-43EF-B8B5-426393E20C03}" presName="iconRect" presStyleLbl="node1" presStyleIdx="2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884294A0-0572-42BE-B0AA-CA5FF838E9D1}" type="pres">
      <dgm:prSet presAssocID="{A37E4F9F-9197-43EF-B8B5-426393E20C03}" presName="spaceRect" presStyleCnt="0"/>
      <dgm:spPr/>
    </dgm:pt>
    <dgm:pt modelId="{92F6B167-518A-4268-ADED-A6EB1DC5B0F3}" type="pres">
      <dgm:prSet presAssocID="{A37E4F9F-9197-43EF-B8B5-426393E20C0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BEE7438-8202-FF42-8CD4-C7A48164BE4A}" type="presOf" srcId="{43B7B567-A58A-4C0A-9F25-4E65F18FC12B}" destId="{6D411FE1-4E83-4DA3-9F1E-37DAD14606C7}" srcOrd="0" destOrd="0" presId="urn:microsoft.com/office/officeart/2018/2/layout/IconCircleList"/>
    <dgm:cxn modelId="{5DF12D65-B437-CB4C-9A86-AEFC0B39CD2E}" type="presOf" srcId="{B47D7CBE-D405-477E-B834-C371D293A8BD}" destId="{3A934055-5C7F-47CF-8911-977006F60AD9}" srcOrd="0" destOrd="0" presId="urn:microsoft.com/office/officeart/2018/2/layout/IconCircleList"/>
    <dgm:cxn modelId="{4A52EA68-9CF6-4EEF-A752-3840615D8361}" srcId="{116ACEEB-8E76-4C58-B709-8C7F390488AF}" destId="{05740770-7C29-4D4D-B6FF-45A66A4F0138}" srcOrd="0" destOrd="0" parTransId="{BE212056-7779-4056-B652-7FD665DB32E8}" sibTransId="{43B7B567-A58A-4C0A-9F25-4E65F18FC12B}"/>
    <dgm:cxn modelId="{54354981-C774-0840-BE85-26E1B850D658}" type="presOf" srcId="{05740770-7C29-4D4D-B6FF-45A66A4F0138}" destId="{F6DA539A-2FF2-4BB7-9DA9-00787F669E10}" srcOrd="0" destOrd="0" presId="urn:microsoft.com/office/officeart/2018/2/layout/IconCircleList"/>
    <dgm:cxn modelId="{0C547FB6-5855-44C9-A393-808000C737F1}" srcId="{116ACEEB-8E76-4C58-B709-8C7F390488AF}" destId="{A37E4F9F-9197-43EF-B8B5-426393E20C03}" srcOrd="2" destOrd="0" parTransId="{99DDE2AC-695A-44DB-8620-75722D83FE08}" sibTransId="{428DA6E7-CFEE-4581-B961-E26C25316422}"/>
    <dgm:cxn modelId="{BC267BC2-80D7-7F48-8E4B-521B6123F81E}" type="presOf" srcId="{116ACEEB-8E76-4C58-B709-8C7F390488AF}" destId="{899318E6-A1C1-4404-ABEF-E46B6DE11A85}" srcOrd="0" destOrd="0" presId="urn:microsoft.com/office/officeart/2018/2/layout/IconCircleList"/>
    <dgm:cxn modelId="{A0FA68CE-1D19-4FFA-B11E-52991E778F11}" srcId="{116ACEEB-8E76-4C58-B709-8C7F390488AF}" destId="{40088298-F8A0-4875-A7E3-8388B9984CD1}" srcOrd="1" destOrd="0" parTransId="{03F50E02-DFD0-4D2A-8916-28ADCF898295}" sibTransId="{B47D7CBE-D405-477E-B834-C371D293A8BD}"/>
    <dgm:cxn modelId="{40B03EDC-1700-7E47-8D49-3024A34863DD}" type="presOf" srcId="{A37E4F9F-9197-43EF-B8B5-426393E20C03}" destId="{92F6B167-518A-4268-ADED-A6EB1DC5B0F3}" srcOrd="0" destOrd="0" presId="urn:microsoft.com/office/officeart/2018/2/layout/IconCircleList"/>
    <dgm:cxn modelId="{898324ED-9D8F-2E4C-BFF1-F9B6400C8F1D}" type="presOf" srcId="{40088298-F8A0-4875-A7E3-8388B9984CD1}" destId="{1A410F46-CDB7-49EB-8AFE-74E93216E4AA}" srcOrd="0" destOrd="0" presId="urn:microsoft.com/office/officeart/2018/2/layout/IconCircleList"/>
    <dgm:cxn modelId="{CA22FE94-2A62-054D-90C3-93C6A1938BB7}" type="presParOf" srcId="{899318E6-A1C1-4404-ABEF-E46B6DE11A85}" destId="{D91AF4B7-0BEE-47FF-8CD6-C162CECDFF63}" srcOrd="0" destOrd="0" presId="urn:microsoft.com/office/officeart/2018/2/layout/IconCircleList"/>
    <dgm:cxn modelId="{E34099B6-E373-9945-BC16-A06066B92153}" type="presParOf" srcId="{D91AF4B7-0BEE-47FF-8CD6-C162CECDFF63}" destId="{4FFF8CB4-F3B1-472E-A9D2-0317100D7D1D}" srcOrd="0" destOrd="0" presId="urn:microsoft.com/office/officeart/2018/2/layout/IconCircleList"/>
    <dgm:cxn modelId="{773590FC-55C1-5C4E-8CBC-025B0CA2C1B8}" type="presParOf" srcId="{4FFF8CB4-F3B1-472E-A9D2-0317100D7D1D}" destId="{F5D178D2-E3D3-4761-B3E5-1343479253ED}" srcOrd="0" destOrd="0" presId="urn:microsoft.com/office/officeart/2018/2/layout/IconCircleList"/>
    <dgm:cxn modelId="{4CB98CEE-8DE9-094D-A973-9C31673E5E41}" type="presParOf" srcId="{4FFF8CB4-F3B1-472E-A9D2-0317100D7D1D}" destId="{0ED7C2F4-C39F-4910-B8FA-B150736052B9}" srcOrd="1" destOrd="0" presId="urn:microsoft.com/office/officeart/2018/2/layout/IconCircleList"/>
    <dgm:cxn modelId="{74CD6B57-85DE-3140-BD84-AD7512233CB9}" type="presParOf" srcId="{4FFF8CB4-F3B1-472E-A9D2-0317100D7D1D}" destId="{43393C85-A340-4B04-A6DB-244312A8732F}" srcOrd="2" destOrd="0" presId="urn:microsoft.com/office/officeart/2018/2/layout/IconCircleList"/>
    <dgm:cxn modelId="{36D5E775-DD0E-4F47-B0A8-ABBA44CF67FF}" type="presParOf" srcId="{4FFF8CB4-F3B1-472E-A9D2-0317100D7D1D}" destId="{F6DA539A-2FF2-4BB7-9DA9-00787F669E10}" srcOrd="3" destOrd="0" presId="urn:microsoft.com/office/officeart/2018/2/layout/IconCircleList"/>
    <dgm:cxn modelId="{EEBEC0AB-3B71-264D-9250-BB66F4925273}" type="presParOf" srcId="{D91AF4B7-0BEE-47FF-8CD6-C162CECDFF63}" destId="{6D411FE1-4E83-4DA3-9F1E-37DAD14606C7}" srcOrd="1" destOrd="0" presId="urn:microsoft.com/office/officeart/2018/2/layout/IconCircleList"/>
    <dgm:cxn modelId="{60CE9981-458F-D346-ADA8-C22F1DF726F2}" type="presParOf" srcId="{D91AF4B7-0BEE-47FF-8CD6-C162CECDFF63}" destId="{BF6B0F04-7519-412E-8326-0ADD2BE5987B}" srcOrd="2" destOrd="0" presId="urn:microsoft.com/office/officeart/2018/2/layout/IconCircleList"/>
    <dgm:cxn modelId="{2E29BB37-A8C8-F144-B19B-933083B45FD7}" type="presParOf" srcId="{BF6B0F04-7519-412E-8326-0ADD2BE5987B}" destId="{98B8E9CA-198B-4A99-B5F4-DE5A80A93E08}" srcOrd="0" destOrd="0" presId="urn:microsoft.com/office/officeart/2018/2/layout/IconCircleList"/>
    <dgm:cxn modelId="{AD6CB7E8-354A-844A-B73B-12B1182BAF88}" type="presParOf" srcId="{BF6B0F04-7519-412E-8326-0ADD2BE5987B}" destId="{899B0BFF-CEF3-472D-B87D-FB0ED2BC076F}" srcOrd="1" destOrd="0" presId="urn:microsoft.com/office/officeart/2018/2/layout/IconCircleList"/>
    <dgm:cxn modelId="{EF85533D-2958-914B-A1AC-E07E6A9ECFD4}" type="presParOf" srcId="{BF6B0F04-7519-412E-8326-0ADD2BE5987B}" destId="{AF36002A-4856-46EF-BCC3-0BEF9C7A659B}" srcOrd="2" destOrd="0" presId="urn:microsoft.com/office/officeart/2018/2/layout/IconCircleList"/>
    <dgm:cxn modelId="{6DABAA04-577A-5546-B1B6-9B0537AA6378}" type="presParOf" srcId="{BF6B0F04-7519-412E-8326-0ADD2BE5987B}" destId="{1A410F46-CDB7-49EB-8AFE-74E93216E4AA}" srcOrd="3" destOrd="0" presId="urn:microsoft.com/office/officeart/2018/2/layout/IconCircleList"/>
    <dgm:cxn modelId="{78512ED9-1061-2B47-82AB-A4A9FE63AE6C}" type="presParOf" srcId="{D91AF4B7-0BEE-47FF-8CD6-C162CECDFF63}" destId="{3A934055-5C7F-47CF-8911-977006F60AD9}" srcOrd="3" destOrd="0" presId="urn:microsoft.com/office/officeart/2018/2/layout/IconCircleList"/>
    <dgm:cxn modelId="{9F5066A4-CC56-E441-98B4-06070437582E}" type="presParOf" srcId="{D91AF4B7-0BEE-47FF-8CD6-C162CECDFF63}" destId="{0E39F946-81FC-4552-A2DB-4EF7C98CABC1}" srcOrd="4" destOrd="0" presId="urn:microsoft.com/office/officeart/2018/2/layout/IconCircleList"/>
    <dgm:cxn modelId="{89FED7BF-B11A-594B-A386-BC247A431791}" type="presParOf" srcId="{0E39F946-81FC-4552-A2DB-4EF7C98CABC1}" destId="{A6CAD2D0-2B62-41F4-BE94-1CDF1F77883A}" srcOrd="0" destOrd="0" presId="urn:microsoft.com/office/officeart/2018/2/layout/IconCircleList"/>
    <dgm:cxn modelId="{8F3792D8-0E40-024C-B26A-4D529385D02C}" type="presParOf" srcId="{0E39F946-81FC-4552-A2DB-4EF7C98CABC1}" destId="{8123B987-F752-44AD-9412-85B5B83C18B8}" srcOrd="1" destOrd="0" presId="urn:microsoft.com/office/officeart/2018/2/layout/IconCircleList"/>
    <dgm:cxn modelId="{71BE7EDC-E3FD-1146-888F-5377E12233A2}" type="presParOf" srcId="{0E39F946-81FC-4552-A2DB-4EF7C98CABC1}" destId="{884294A0-0572-42BE-B0AA-CA5FF838E9D1}" srcOrd="2" destOrd="0" presId="urn:microsoft.com/office/officeart/2018/2/layout/IconCircleList"/>
    <dgm:cxn modelId="{5208C30C-A71B-7043-B154-284A0A648428}" type="presParOf" srcId="{0E39F946-81FC-4552-A2DB-4EF7C98CABC1}" destId="{92F6B167-518A-4268-ADED-A6EB1DC5B0F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7FB3F5-6A7A-4FE4-8E5C-1A1430CCEE3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47048DD1-03FF-4D28-AE8F-DE944B269D7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700"/>
            <a:t>D1 models (at each layer) the ego- and neighbour-representations </a:t>
          </a:r>
          <a:r>
            <a:rPr lang="en-IN" sz="1700" i="1"/>
            <a:t>distinctly</a:t>
          </a:r>
          <a:r>
            <a:rPr lang="en-IN" sz="1700"/>
            <a:t> </a:t>
          </a:r>
          <a:endParaRPr lang="en-US" sz="1700"/>
        </a:p>
      </dgm:t>
    </dgm:pt>
    <dgm:pt modelId="{52BD81C6-3355-458E-B230-E2DDD74E1240}" type="parTrans" cxnId="{2E1CF6FF-CD5A-452A-8649-4D06478CA4A8}">
      <dgm:prSet/>
      <dgm:spPr/>
      <dgm:t>
        <a:bodyPr/>
        <a:lstStyle/>
        <a:p>
          <a:endParaRPr lang="en-US"/>
        </a:p>
      </dgm:t>
    </dgm:pt>
    <dgm:pt modelId="{D87732AA-47FE-40E0-AAE6-578947398973}" type="sibTrans" cxnId="{2E1CF6FF-CD5A-452A-8649-4D06478CA4A8}">
      <dgm:prSet/>
      <dgm:spPr/>
      <dgm:t>
        <a:bodyPr/>
        <a:lstStyle/>
        <a:p>
          <a:endParaRPr lang="en-US"/>
        </a:p>
      </dgm:t>
    </dgm:pt>
    <dgm:pt modelId="{41B53901-461A-4832-9D05-F90AF9196ED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700"/>
            <a:t>D2 leverages (at each layer) representations of neighbours at different distances </a:t>
          </a:r>
          <a:r>
            <a:rPr lang="en-IN" sz="1700" i="1"/>
            <a:t>distinctly</a:t>
          </a:r>
          <a:endParaRPr lang="en-US" sz="1700"/>
        </a:p>
      </dgm:t>
    </dgm:pt>
    <dgm:pt modelId="{83B92531-1BB6-4141-8C05-421C84A52B38}" type="parTrans" cxnId="{B5252048-1F58-4469-B8C2-FD6C37F68023}">
      <dgm:prSet/>
      <dgm:spPr/>
      <dgm:t>
        <a:bodyPr/>
        <a:lstStyle/>
        <a:p>
          <a:endParaRPr lang="en-US"/>
        </a:p>
      </dgm:t>
    </dgm:pt>
    <dgm:pt modelId="{FD5C4D4C-D667-49A2-B345-482E65116FE0}" type="sibTrans" cxnId="{B5252048-1F58-4469-B8C2-FD6C37F68023}">
      <dgm:prSet/>
      <dgm:spPr/>
      <dgm:t>
        <a:bodyPr/>
        <a:lstStyle/>
        <a:p>
          <a:endParaRPr lang="en-US"/>
        </a:p>
      </dgm:t>
    </dgm:pt>
    <dgm:pt modelId="{BDA69460-BE5B-4BB6-8F57-0BE670FBDB2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700"/>
            <a:t>D3 leverages (at the final layer) the learned ego-representations at previous layers </a:t>
          </a:r>
          <a:r>
            <a:rPr lang="en-IN" sz="1700" i="1"/>
            <a:t>distinctly</a:t>
          </a:r>
          <a:r>
            <a:rPr lang="en-IN" sz="1700"/>
            <a:t>. </a:t>
          </a:r>
          <a:endParaRPr lang="en-US" sz="1700"/>
        </a:p>
      </dgm:t>
    </dgm:pt>
    <dgm:pt modelId="{5C2595A5-69BF-4562-9846-2BCF8464801E}" type="parTrans" cxnId="{A8764D47-6624-417D-9958-090CEB649503}">
      <dgm:prSet/>
      <dgm:spPr/>
      <dgm:t>
        <a:bodyPr/>
        <a:lstStyle/>
        <a:p>
          <a:endParaRPr lang="en-US"/>
        </a:p>
      </dgm:t>
    </dgm:pt>
    <dgm:pt modelId="{0A562098-9634-4B3D-99F2-C47273191D3D}" type="sibTrans" cxnId="{A8764D47-6624-417D-9958-090CEB649503}">
      <dgm:prSet/>
      <dgm:spPr/>
      <dgm:t>
        <a:bodyPr/>
        <a:lstStyle/>
        <a:p>
          <a:endParaRPr lang="en-US"/>
        </a:p>
      </dgm:t>
    </dgm:pt>
    <dgm:pt modelId="{C9F91862-44EE-4A43-A138-5B3D9A1FCCC3}" type="pres">
      <dgm:prSet presAssocID="{467FB3F5-6A7A-4FE4-8E5C-1A1430CCEE36}" presName="root" presStyleCnt="0">
        <dgm:presLayoutVars>
          <dgm:dir/>
          <dgm:resizeHandles val="exact"/>
        </dgm:presLayoutVars>
      </dgm:prSet>
      <dgm:spPr/>
    </dgm:pt>
    <dgm:pt modelId="{D5F201CD-A028-4E2E-8D6D-9E5F64637F15}" type="pres">
      <dgm:prSet presAssocID="{47048DD1-03FF-4D28-AE8F-DE944B269D72}" presName="compNode" presStyleCnt="0"/>
      <dgm:spPr/>
    </dgm:pt>
    <dgm:pt modelId="{77E8EDAE-6FBC-437E-8C42-338EC00C6C5F}" type="pres">
      <dgm:prSet presAssocID="{47048DD1-03FF-4D28-AE8F-DE944B269D7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ions"/>
        </a:ext>
      </dgm:extLst>
    </dgm:pt>
    <dgm:pt modelId="{B79D7625-EE18-4121-9EBA-E595846237D4}" type="pres">
      <dgm:prSet presAssocID="{47048DD1-03FF-4D28-AE8F-DE944B269D72}" presName="spaceRect" presStyleCnt="0"/>
      <dgm:spPr/>
    </dgm:pt>
    <dgm:pt modelId="{C5416425-1787-4B4B-95AD-96F8761C81ED}" type="pres">
      <dgm:prSet presAssocID="{47048DD1-03FF-4D28-AE8F-DE944B269D72}" presName="textRect" presStyleLbl="revTx" presStyleIdx="0" presStyleCnt="3">
        <dgm:presLayoutVars>
          <dgm:chMax val="1"/>
          <dgm:chPref val="1"/>
        </dgm:presLayoutVars>
      </dgm:prSet>
      <dgm:spPr/>
    </dgm:pt>
    <dgm:pt modelId="{6293F7BD-8FE5-41E3-B159-9B561498F256}" type="pres">
      <dgm:prSet presAssocID="{D87732AA-47FE-40E0-AAE6-578947398973}" presName="sibTrans" presStyleCnt="0"/>
      <dgm:spPr/>
    </dgm:pt>
    <dgm:pt modelId="{17ED42C6-C28D-4DA0-BAA6-29C3CE97397C}" type="pres">
      <dgm:prSet presAssocID="{41B53901-461A-4832-9D05-F90AF9196ED3}" presName="compNode" presStyleCnt="0"/>
      <dgm:spPr/>
    </dgm:pt>
    <dgm:pt modelId="{11A2A63A-F555-42B2-B306-BFA40F6C6A34}" type="pres">
      <dgm:prSet presAssocID="{41B53901-461A-4832-9D05-F90AF9196ED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 outline"/>
        </a:ext>
      </dgm:extLst>
    </dgm:pt>
    <dgm:pt modelId="{6AD9997C-CB97-470B-8959-C6B33B6256BB}" type="pres">
      <dgm:prSet presAssocID="{41B53901-461A-4832-9D05-F90AF9196ED3}" presName="spaceRect" presStyleCnt="0"/>
      <dgm:spPr/>
    </dgm:pt>
    <dgm:pt modelId="{4BC1B5A8-C4FD-4200-9357-954B3C3C9B07}" type="pres">
      <dgm:prSet presAssocID="{41B53901-461A-4832-9D05-F90AF9196ED3}" presName="textRect" presStyleLbl="revTx" presStyleIdx="1" presStyleCnt="3">
        <dgm:presLayoutVars>
          <dgm:chMax val="1"/>
          <dgm:chPref val="1"/>
        </dgm:presLayoutVars>
      </dgm:prSet>
      <dgm:spPr/>
    </dgm:pt>
    <dgm:pt modelId="{13065983-0119-4300-BA05-02943D481359}" type="pres">
      <dgm:prSet presAssocID="{FD5C4D4C-D667-49A2-B345-482E65116FE0}" presName="sibTrans" presStyleCnt="0"/>
      <dgm:spPr/>
    </dgm:pt>
    <dgm:pt modelId="{3C3A4275-E860-47A8-B777-9A8297D09F77}" type="pres">
      <dgm:prSet presAssocID="{BDA69460-BE5B-4BB6-8F57-0BE670FBDB24}" presName="compNode" presStyleCnt="0"/>
      <dgm:spPr/>
    </dgm:pt>
    <dgm:pt modelId="{42C24086-074E-4745-BE90-BFC2E9928CA9}" type="pres">
      <dgm:prSet presAssocID="{BDA69460-BE5B-4BB6-8F57-0BE670FBDB2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 with solid fill"/>
        </a:ext>
      </dgm:extLst>
    </dgm:pt>
    <dgm:pt modelId="{C2A97964-ED6C-4D5A-822E-5673058349C7}" type="pres">
      <dgm:prSet presAssocID="{BDA69460-BE5B-4BB6-8F57-0BE670FBDB24}" presName="spaceRect" presStyleCnt="0"/>
      <dgm:spPr/>
    </dgm:pt>
    <dgm:pt modelId="{719C432E-DA8D-43D2-9946-CBE3A0FEEBAC}" type="pres">
      <dgm:prSet presAssocID="{BDA69460-BE5B-4BB6-8F57-0BE670FBDB2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310010D-F817-43B5-B055-347ED7CDF365}" type="presOf" srcId="{41B53901-461A-4832-9D05-F90AF9196ED3}" destId="{4BC1B5A8-C4FD-4200-9357-954B3C3C9B07}" srcOrd="0" destOrd="0" presId="urn:microsoft.com/office/officeart/2018/2/layout/IconLabelList"/>
    <dgm:cxn modelId="{CD469843-C203-4BA7-8AC4-419C9D3EEF43}" type="presOf" srcId="{47048DD1-03FF-4D28-AE8F-DE944B269D72}" destId="{C5416425-1787-4B4B-95AD-96F8761C81ED}" srcOrd="0" destOrd="0" presId="urn:microsoft.com/office/officeart/2018/2/layout/IconLabelList"/>
    <dgm:cxn modelId="{A8764D47-6624-417D-9958-090CEB649503}" srcId="{467FB3F5-6A7A-4FE4-8E5C-1A1430CCEE36}" destId="{BDA69460-BE5B-4BB6-8F57-0BE670FBDB24}" srcOrd="2" destOrd="0" parTransId="{5C2595A5-69BF-4562-9846-2BCF8464801E}" sibTransId="{0A562098-9634-4B3D-99F2-C47273191D3D}"/>
    <dgm:cxn modelId="{277A9C47-2286-4078-96BB-B354A84BFBF5}" type="presOf" srcId="{467FB3F5-6A7A-4FE4-8E5C-1A1430CCEE36}" destId="{C9F91862-44EE-4A43-A138-5B3D9A1FCCC3}" srcOrd="0" destOrd="0" presId="urn:microsoft.com/office/officeart/2018/2/layout/IconLabelList"/>
    <dgm:cxn modelId="{B5252048-1F58-4469-B8C2-FD6C37F68023}" srcId="{467FB3F5-6A7A-4FE4-8E5C-1A1430CCEE36}" destId="{41B53901-461A-4832-9D05-F90AF9196ED3}" srcOrd="1" destOrd="0" parTransId="{83B92531-1BB6-4141-8C05-421C84A52B38}" sibTransId="{FD5C4D4C-D667-49A2-B345-482E65116FE0}"/>
    <dgm:cxn modelId="{F6C34CAF-7A6E-439F-AB51-D7FB18830CEE}" type="presOf" srcId="{BDA69460-BE5B-4BB6-8F57-0BE670FBDB24}" destId="{719C432E-DA8D-43D2-9946-CBE3A0FEEBAC}" srcOrd="0" destOrd="0" presId="urn:microsoft.com/office/officeart/2018/2/layout/IconLabelList"/>
    <dgm:cxn modelId="{2E1CF6FF-CD5A-452A-8649-4D06478CA4A8}" srcId="{467FB3F5-6A7A-4FE4-8E5C-1A1430CCEE36}" destId="{47048DD1-03FF-4D28-AE8F-DE944B269D72}" srcOrd="0" destOrd="0" parTransId="{52BD81C6-3355-458E-B230-E2DDD74E1240}" sibTransId="{D87732AA-47FE-40E0-AAE6-578947398973}"/>
    <dgm:cxn modelId="{A748E1EB-93E6-41AD-9F57-8F49535B9B6F}" type="presParOf" srcId="{C9F91862-44EE-4A43-A138-5B3D9A1FCCC3}" destId="{D5F201CD-A028-4E2E-8D6D-9E5F64637F15}" srcOrd="0" destOrd="0" presId="urn:microsoft.com/office/officeart/2018/2/layout/IconLabelList"/>
    <dgm:cxn modelId="{554906BC-301C-4888-8C96-6C4BBE3308FD}" type="presParOf" srcId="{D5F201CD-A028-4E2E-8D6D-9E5F64637F15}" destId="{77E8EDAE-6FBC-437E-8C42-338EC00C6C5F}" srcOrd="0" destOrd="0" presId="urn:microsoft.com/office/officeart/2018/2/layout/IconLabelList"/>
    <dgm:cxn modelId="{69A4B812-5C7F-47F1-AA57-2D27B3F76E95}" type="presParOf" srcId="{D5F201CD-A028-4E2E-8D6D-9E5F64637F15}" destId="{B79D7625-EE18-4121-9EBA-E595846237D4}" srcOrd="1" destOrd="0" presId="urn:microsoft.com/office/officeart/2018/2/layout/IconLabelList"/>
    <dgm:cxn modelId="{1D90392D-C60B-45CC-8A4F-F5732E3E4335}" type="presParOf" srcId="{D5F201CD-A028-4E2E-8D6D-9E5F64637F15}" destId="{C5416425-1787-4B4B-95AD-96F8761C81ED}" srcOrd="2" destOrd="0" presId="urn:microsoft.com/office/officeart/2018/2/layout/IconLabelList"/>
    <dgm:cxn modelId="{F6D7AD1E-BF7B-412D-B1E0-31DDBD06DCCE}" type="presParOf" srcId="{C9F91862-44EE-4A43-A138-5B3D9A1FCCC3}" destId="{6293F7BD-8FE5-41E3-B159-9B561498F256}" srcOrd="1" destOrd="0" presId="urn:microsoft.com/office/officeart/2018/2/layout/IconLabelList"/>
    <dgm:cxn modelId="{71B301C2-D9DC-48BE-84D8-80F8E3104032}" type="presParOf" srcId="{C9F91862-44EE-4A43-A138-5B3D9A1FCCC3}" destId="{17ED42C6-C28D-4DA0-BAA6-29C3CE97397C}" srcOrd="2" destOrd="0" presId="urn:microsoft.com/office/officeart/2018/2/layout/IconLabelList"/>
    <dgm:cxn modelId="{48A5728B-C214-4C99-B5F3-DABEEE631DB1}" type="presParOf" srcId="{17ED42C6-C28D-4DA0-BAA6-29C3CE97397C}" destId="{11A2A63A-F555-42B2-B306-BFA40F6C6A34}" srcOrd="0" destOrd="0" presId="urn:microsoft.com/office/officeart/2018/2/layout/IconLabelList"/>
    <dgm:cxn modelId="{58262B2C-3F99-4E4E-91F4-71B6A876C276}" type="presParOf" srcId="{17ED42C6-C28D-4DA0-BAA6-29C3CE97397C}" destId="{6AD9997C-CB97-470B-8959-C6B33B6256BB}" srcOrd="1" destOrd="0" presId="urn:microsoft.com/office/officeart/2018/2/layout/IconLabelList"/>
    <dgm:cxn modelId="{6110BD7A-13B0-4CE6-9EC1-08997B11D861}" type="presParOf" srcId="{17ED42C6-C28D-4DA0-BAA6-29C3CE97397C}" destId="{4BC1B5A8-C4FD-4200-9357-954B3C3C9B07}" srcOrd="2" destOrd="0" presId="urn:microsoft.com/office/officeart/2018/2/layout/IconLabelList"/>
    <dgm:cxn modelId="{A61032B7-AA2C-4AA4-8E27-2A069C299CF3}" type="presParOf" srcId="{C9F91862-44EE-4A43-A138-5B3D9A1FCCC3}" destId="{13065983-0119-4300-BA05-02943D481359}" srcOrd="3" destOrd="0" presId="urn:microsoft.com/office/officeart/2018/2/layout/IconLabelList"/>
    <dgm:cxn modelId="{E984EDF5-0D21-453A-A86D-48206C1EBA2F}" type="presParOf" srcId="{C9F91862-44EE-4A43-A138-5B3D9A1FCCC3}" destId="{3C3A4275-E860-47A8-B777-9A8297D09F77}" srcOrd="4" destOrd="0" presId="urn:microsoft.com/office/officeart/2018/2/layout/IconLabelList"/>
    <dgm:cxn modelId="{A5BBDC2D-9C12-429D-BA43-7E85C2208C36}" type="presParOf" srcId="{3C3A4275-E860-47A8-B777-9A8297D09F77}" destId="{42C24086-074E-4745-BE90-BFC2E9928CA9}" srcOrd="0" destOrd="0" presId="urn:microsoft.com/office/officeart/2018/2/layout/IconLabelList"/>
    <dgm:cxn modelId="{7086124B-6FF2-4FAD-8651-5C0FE5084F59}" type="presParOf" srcId="{3C3A4275-E860-47A8-B777-9A8297D09F77}" destId="{C2A97964-ED6C-4D5A-822E-5673058349C7}" srcOrd="1" destOrd="0" presId="urn:microsoft.com/office/officeart/2018/2/layout/IconLabelList"/>
    <dgm:cxn modelId="{C4336D66-947F-4B27-AB16-D89FF6386647}" type="presParOf" srcId="{3C3A4275-E860-47A8-B777-9A8297D09F77}" destId="{719C432E-DA8D-43D2-9946-CBE3A0FEEBA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D178D2-E3D3-4761-B3E5-1343479253ED}">
      <dsp:nvSpPr>
        <dsp:cNvPr id="0" name=""/>
        <dsp:cNvSpPr/>
      </dsp:nvSpPr>
      <dsp:spPr>
        <a:xfrm>
          <a:off x="82612" y="1259537"/>
          <a:ext cx="897245" cy="89724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D7C2F4-C39F-4910-B8FA-B150736052B9}">
      <dsp:nvSpPr>
        <dsp:cNvPr id="0" name=""/>
        <dsp:cNvSpPr/>
      </dsp:nvSpPr>
      <dsp:spPr>
        <a:xfrm>
          <a:off x="271034" y="1447958"/>
          <a:ext cx="520402" cy="520402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DA539A-2FF2-4BB7-9DA9-00787F669E10}">
      <dsp:nvSpPr>
        <dsp:cNvPr id="0" name=""/>
        <dsp:cNvSpPr/>
      </dsp:nvSpPr>
      <dsp:spPr>
        <a:xfrm>
          <a:off x="1172125" y="1259537"/>
          <a:ext cx="2114936" cy="897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Edge homophily ratio : Gives overall trend of edges in the graph</a:t>
          </a:r>
          <a:endParaRPr lang="en-US" sz="1100" kern="1200"/>
        </a:p>
      </dsp:txBody>
      <dsp:txXfrm>
        <a:off x="1172125" y="1259537"/>
        <a:ext cx="2114936" cy="897245"/>
      </dsp:txXfrm>
    </dsp:sp>
    <dsp:sp modelId="{98B8E9CA-198B-4A99-B5F4-DE5A80A93E08}">
      <dsp:nvSpPr>
        <dsp:cNvPr id="0" name=""/>
        <dsp:cNvSpPr/>
      </dsp:nvSpPr>
      <dsp:spPr>
        <a:xfrm>
          <a:off x="3655574" y="1259537"/>
          <a:ext cx="897245" cy="89724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9B0BFF-CEF3-472D-B87D-FB0ED2BC076F}">
      <dsp:nvSpPr>
        <dsp:cNvPr id="0" name=""/>
        <dsp:cNvSpPr/>
      </dsp:nvSpPr>
      <dsp:spPr>
        <a:xfrm>
          <a:off x="3843996" y="1447958"/>
          <a:ext cx="520402" cy="520402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410F46-CDB7-49EB-8AFE-74E93216E4AA}">
      <dsp:nvSpPr>
        <dsp:cNvPr id="0" name=""/>
        <dsp:cNvSpPr/>
      </dsp:nvSpPr>
      <dsp:spPr>
        <a:xfrm>
          <a:off x="4745087" y="1259537"/>
          <a:ext cx="2114936" cy="897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The actual level of homophily may vary within different pairs of node classes, i.e., there is different tendency of connection between each pair of classes. </a:t>
          </a:r>
          <a:endParaRPr lang="en-US" sz="1100" kern="1200"/>
        </a:p>
      </dsp:txBody>
      <dsp:txXfrm>
        <a:off x="4745087" y="1259537"/>
        <a:ext cx="2114936" cy="897245"/>
      </dsp:txXfrm>
    </dsp:sp>
    <dsp:sp modelId="{A6CAD2D0-2B62-41F4-BE94-1CDF1F77883A}">
      <dsp:nvSpPr>
        <dsp:cNvPr id="0" name=""/>
        <dsp:cNvSpPr/>
      </dsp:nvSpPr>
      <dsp:spPr>
        <a:xfrm>
          <a:off x="7228536" y="1259537"/>
          <a:ext cx="897245" cy="89724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23B987-F752-44AD-9412-85B5B83C18B8}">
      <dsp:nvSpPr>
        <dsp:cNvPr id="0" name=""/>
        <dsp:cNvSpPr/>
      </dsp:nvSpPr>
      <dsp:spPr>
        <a:xfrm>
          <a:off x="7416957" y="1447958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F6B167-518A-4268-ADED-A6EB1DC5B0F3}">
      <dsp:nvSpPr>
        <dsp:cNvPr id="0" name=""/>
        <dsp:cNvSpPr/>
      </dsp:nvSpPr>
      <dsp:spPr>
        <a:xfrm>
          <a:off x="8318049" y="1259537"/>
          <a:ext cx="2114936" cy="897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Within the same network, some pairs of classes may exhibit homophily, while others may exhibit heterophily. </a:t>
          </a:r>
          <a:endParaRPr lang="en-US" sz="1100" kern="1200"/>
        </a:p>
      </dsp:txBody>
      <dsp:txXfrm>
        <a:off x="8318049" y="1259537"/>
        <a:ext cx="2114936" cy="8972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E8EDAE-6FBC-437E-8C42-338EC00C6C5F}">
      <dsp:nvSpPr>
        <dsp:cNvPr id="0" name=""/>
        <dsp:cNvSpPr/>
      </dsp:nvSpPr>
      <dsp:spPr>
        <a:xfrm>
          <a:off x="1209598" y="1026686"/>
          <a:ext cx="1299738" cy="12997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16425-1787-4B4B-95AD-96F8761C81ED}">
      <dsp:nvSpPr>
        <dsp:cNvPr id="0" name=""/>
        <dsp:cNvSpPr/>
      </dsp:nvSpPr>
      <dsp:spPr>
        <a:xfrm>
          <a:off x="415313" y="2698737"/>
          <a:ext cx="2888307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D1 models (at each layer) the ego- and neighbour-representations </a:t>
          </a:r>
          <a:r>
            <a:rPr lang="en-IN" sz="1700" i="1" kern="1200"/>
            <a:t>distinctly</a:t>
          </a:r>
          <a:r>
            <a:rPr lang="en-IN" sz="1700" kern="1200"/>
            <a:t> </a:t>
          </a:r>
          <a:endParaRPr lang="en-US" sz="1700" kern="1200"/>
        </a:p>
      </dsp:txBody>
      <dsp:txXfrm>
        <a:off x="415313" y="2698737"/>
        <a:ext cx="2888307" cy="810000"/>
      </dsp:txXfrm>
    </dsp:sp>
    <dsp:sp modelId="{11A2A63A-F555-42B2-B306-BFA40F6C6A34}">
      <dsp:nvSpPr>
        <dsp:cNvPr id="0" name=""/>
        <dsp:cNvSpPr/>
      </dsp:nvSpPr>
      <dsp:spPr>
        <a:xfrm>
          <a:off x="4603358" y="1026686"/>
          <a:ext cx="1299738" cy="12997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C1B5A8-C4FD-4200-9357-954B3C3C9B07}">
      <dsp:nvSpPr>
        <dsp:cNvPr id="0" name=""/>
        <dsp:cNvSpPr/>
      </dsp:nvSpPr>
      <dsp:spPr>
        <a:xfrm>
          <a:off x="3809074" y="2698737"/>
          <a:ext cx="2888307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D2 leverages (at each layer) representations of neighbours at different distances </a:t>
          </a:r>
          <a:r>
            <a:rPr lang="en-IN" sz="1700" i="1" kern="1200"/>
            <a:t>distinctly</a:t>
          </a:r>
          <a:endParaRPr lang="en-US" sz="1700" kern="1200"/>
        </a:p>
      </dsp:txBody>
      <dsp:txXfrm>
        <a:off x="3809074" y="2698737"/>
        <a:ext cx="2888307" cy="810000"/>
      </dsp:txXfrm>
    </dsp:sp>
    <dsp:sp modelId="{42C24086-074E-4745-BE90-BFC2E9928CA9}">
      <dsp:nvSpPr>
        <dsp:cNvPr id="0" name=""/>
        <dsp:cNvSpPr/>
      </dsp:nvSpPr>
      <dsp:spPr>
        <a:xfrm>
          <a:off x="7997119" y="1026686"/>
          <a:ext cx="1299738" cy="12997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9C432E-DA8D-43D2-9946-CBE3A0FEEBAC}">
      <dsp:nvSpPr>
        <dsp:cNvPr id="0" name=""/>
        <dsp:cNvSpPr/>
      </dsp:nvSpPr>
      <dsp:spPr>
        <a:xfrm>
          <a:off x="7202835" y="2698737"/>
          <a:ext cx="2888307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D3 leverages (at the final layer) the learned ego-representations at previous layers </a:t>
          </a:r>
          <a:r>
            <a:rPr lang="en-IN" sz="1700" i="1" kern="1200"/>
            <a:t>distinctly</a:t>
          </a:r>
          <a:r>
            <a:rPr lang="en-IN" sz="1700" kern="1200"/>
            <a:t>. </a:t>
          </a:r>
          <a:endParaRPr lang="en-US" sz="1700" kern="1200"/>
        </a:p>
      </dsp:txBody>
      <dsp:txXfrm>
        <a:off x="7202835" y="2698737"/>
        <a:ext cx="2888307" cy="81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6EA23-0339-4E46-9F25-7D838E79EF17}" type="datetimeFigureOut">
              <a:rPr lang="en-US" smtClean="0"/>
              <a:t>4/16/21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E81925-CA98-455D-A45B-7A71D36D9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94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81925-CA98-455D-A45B-7A71D36D90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557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81925-CA98-455D-A45B-7A71D36D90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22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81925-CA98-455D-A45B-7A71D36D90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089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90631-7F8B-9040-8A73-D577766670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3FBEB9-3578-794D-983C-D6FCEB652B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7284F-F572-3249-BE27-14797E57A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E5755-BE71-42AB-90F6-2F0E564E55A6}" type="datetime1">
              <a:rPr lang="en-US" smtClean="0"/>
              <a:t>4/16/21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BAC75-FA67-6643-88E9-0C6046F43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BE432-0297-164D-9FE2-4495A4710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966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D56ED-9AB4-DF4E-89BB-DA6D71D80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A08F02-4275-D442-8DCA-B39CA2C691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CDA3D-1C7C-8E43-902F-99D8FF913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EC607-3EF5-436E-A362-C37FB4F54254}" type="datetime1">
              <a:rPr lang="en-US" smtClean="0"/>
              <a:t>4/16/21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DE635-E954-5545-B5EC-43D265A07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96E7F-9335-814E-BD06-8885BA22C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550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334B55-C478-934B-911C-5455630911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767FD5-3F4D-194A-BA58-CD753E4A58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B0E906-C8D7-3445-9BE6-24EF24F9D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AF28-6DF0-4504-9918-536BB1B9FA11}" type="datetime1">
              <a:rPr lang="en-US" smtClean="0"/>
              <a:t>4/16/21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D4499-A3BB-E745-B8DB-273B2F8C9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CF7CB-63D1-AE44-86B8-FDECBC45F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904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5B569-7932-C34C-B69C-BE956C8F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3B262-4B6F-CE41-9618-0107229A7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6FFD5-8606-A046-AECA-472C3603A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E68CF-544E-4644-A5ED-8BFA55AC904A}" type="datetime1">
              <a:rPr lang="en-US" smtClean="0"/>
              <a:t>4/16/21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A8DFD-7737-1549-A340-2168F2980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79E1A-DF79-E247-AF72-30F0E8F01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892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386AE-B82E-B848-9C43-188A4747D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D36AEE-BDBD-0E4F-B840-3A246BB54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90F27-BECD-854E-8D09-534C414A2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0DED0-842D-4236-8DE2-847A33CFA49E}" type="datetime1">
              <a:rPr lang="en-US" smtClean="0"/>
              <a:t>4/16/21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846F1-8E34-CA40-B7DD-0A8288C42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4AE71-B7F2-5D42-8210-10A3A80A1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52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B2591-0E67-F647-AC40-281069DF5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14FA1-8099-8741-94C8-59146A81E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74AC0A-FB5B-9945-924B-929591621B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B34A0C-4C27-734E-89BD-0666B8D9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3E865-D6F4-43E8-B056-5F77FF98F8C7}" type="datetime1">
              <a:rPr lang="en-US" smtClean="0"/>
              <a:t>4/16/21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51BAF4-EB59-194F-8917-5ED36965F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900D5A-29A9-0345-889B-51305B68D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239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EEF02-E138-614F-B5CE-91B3E3C5C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20B5DF-0D60-4347-ABB2-5D754B1AC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FC2DE3-3422-D44D-B1F9-94BA47377F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9D70EB-72A7-6147-90FB-1BFF5D624D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267416-803F-9248-8088-2FD32732E3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3FC35A-35B4-CB4E-8273-CAE840720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92656-D9E5-45DE-AB78-A02B96C0D337}" type="datetime1">
              <a:rPr lang="en-US" smtClean="0"/>
              <a:t>4/16/21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DA9E8F-9A63-2543-99D9-7780A1E1A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37D6BB-FE0B-3B42-93BB-A257B5328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001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8D529-4A56-F746-98EB-3293247A8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6053A5-4B6B-2E41-B53D-0E2C00BCA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DD20B-CD57-45CB-9DE3-30B0CB335A7F}" type="datetime1">
              <a:rPr lang="en-US" smtClean="0"/>
              <a:t>4/16/21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53BFE8-1B78-1241-BC46-79C737709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53E07B-4377-3D41-BBD4-3BEEDA530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30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1C1A72-F6CB-5C48-AE34-394E033C4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F8FB-3BFB-4C6B-BFA1-0EF9A6BEF927}" type="datetime1">
              <a:rPr lang="en-US" smtClean="0"/>
              <a:t>4/16/21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4B4A9B-B946-5C40-BE3C-362738124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851079-BDBA-9648-9FEB-84F60BA37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84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44FE1-7E89-FE48-9043-D296E4A8C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3F432-EBDA-C942-BCF2-43EB27A4A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F74B60-F8FF-9441-BA2A-3B6E622902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4BA1DA-090E-9D49-9F69-09EABC7C5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9B5E6-956A-4BA4-975A-E7DEF0A26FCD}" type="datetime1">
              <a:rPr lang="en-US" smtClean="0"/>
              <a:t>4/16/21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371604-C23B-CB4D-9318-C521C3ADA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805964-6DEA-B740-8FAD-744BC6111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965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FEF5F-2015-284C-8322-7AF5EB3DA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1A3425-A7F9-374C-A4C1-B5586AB4ED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75E98-53B0-AC44-8344-9942A9B806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582312-6749-5642-AFEB-476C0DDB4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4AE70-3B2E-4296-B975-61046C051972}" type="datetime1">
              <a:rPr lang="en-US" smtClean="0"/>
              <a:t>4/16/21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B7DDE5-B8F8-F24B-9CA4-F6639F61C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82C443-D0DF-884E-905C-75D51DFB0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676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F93E8F-6105-0A4A-AB63-75A86163A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970A2-D9FF-EE4B-97C5-E50B6BEA37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7461C-FC7F-2A40-8984-13A00E4D71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58159-BAD0-408E-BBE1-96B668F1C589}" type="datetime1">
              <a:rPr lang="en-US" smtClean="0"/>
              <a:t>4/16/21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B2AD9-77C3-334A-839D-4079305EBC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D8DDB-076E-3D4C-AA5D-685DE8A59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471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search/cs?searchtype=author&amp;query=Koutra%2C+D" TargetMode="External"/><Relationship Id="rId3" Type="http://schemas.openxmlformats.org/officeDocument/2006/relationships/hyperlink" Target="https://arxiv.org/search/cs?searchtype=author&amp;query=Zhu%2C+J" TargetMode="External"/><Relationship Id="rId7" Type="http://schemas.openxmlformats.org/officeDocument/2006/relationships/hyperlink" Target="https://arxiv.org/search/cs?searchtype=author&amp;query=Akoglu%2C+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search/cs?searchtype=author&amp;query=Heimann%2C+M" TargetMode="External"/><Relationship Id="rId5" Type="http://schemas.openxmlformats.org/officeDocument/2006/relationships/hyperlink" Target="https://arxiv.org/search/cs?searchtype=author&amp;query=Zhao%2C+L" TargetMode="External"/><Relationship Id="rId4" Type="http://schemas.openxmlformats.org/officeDocument/2006/relationships/hyperlink" Target="https://arxiv.org/search/cs?searchtype=author&amp;query=Yan%2C+Y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80" cy="69203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8303" y="525735"/>
            <a:ext cx="11314726" cy="1273301"/>
          </a:xfrm>
        </p:spPr>
        <p:txBody>
          <a:bodyPr>
            <a:noAutofit/>
          </a:bodyPr>
          <a:lstStyle/>
          <a:p>
            <a:r>
              <a:rPr lang="en-IN" sz="4300" b="1">
                <a:latin typeface="+mn-lt"/>
                <a:cs typeface="Baloo" panose="03080902040302020200" pitchFamily="66" charset="77"/>
              </a:rPr>
              <a:t>Beyond Homophily in Graph Neural Networks: Current Limitations and Effective Designs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CBB618-D822-4C25-B8B8-6F165AAF9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0215" y="2043992"/>
            <a:ext cx="10705125" cy="719601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IN" sz="2800">
                <a:solidFill>
                  <a:schemeClr val="accent5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Jiong Zhu</a:t>
            </a:r>
            <a:r>
              <a:rPr lang="en-IN" sz="2800">
                <a:solidFill>
                  <a:schemeClr val="accent5">
                    <a:lumMod val="75000"/>
                  </a:schemeClr>
                </a:solidFill>
              </a:rPr>
              <a:t>, </a:t>
            </a:r>
            <a:r>
              <a:rPr lang="en-IN" sz="2800">
                <a:solidFill>
                  <a:schemeClr val="accent5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Yujun Yan</a:t>
            </a:r>
            <a:r>
              <a:rPr lang="en-IN" sz="2800">
                <a:solidFill>
                  <a:schemeClr val="accent5">
                    <a:lumMod val="75000"/>
                  </a:schemeClr>
                </a:solidFill>
              </a:rPr>
              <a:t>, </a:t>
            </a:r>
            <a:r>
              <a:rPr lang="en-IN" sz="2800">
                <a:solidFill>
                  <a:schemeClr val="accent5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Lingxiao Zhao</a:t>
            </a:r>
            <a:r>
              <a:rPr lang="en-IN" sz="2800">
                <a:solidFill>
                  <a:schemeClr val="accent5">
                    <a:lumMod val="75000"/>
                  </a:schemeClr>
                </a:solidFill>
              </a:rPr>
              <a:t>, </a:t>
            </a:r>
            <a:r>
              <a:rPr lang="en-IN" sz="2800">
                <a:solidFill>
                  <a:schemeClr val="accent5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 Heimann</a:t>
            </a:r>
            <a:r>
              <a:rPr lang="en-IN" sz="2800">
                <a:solidFill>
                  <a:schemeClr val="accent5">
                    <a:lumMod val="75000"/>
                  </a:schemeClr>
                </a:solidFill>
              </a:rPr>
              <a:t>, </a:t>
            </a:r>
            <a:r>
              <a:rPr lang="en-IN" sz="2800">
                <a:solidFill>
                  <a:schemeClr val="accent5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Leman Akoglu</a:t>
            </a:r>
            <a:r>
              <a:rPr lang="en-IN" sz="2800">
                <a:solidFill>
                  <a:schemeClr val="accent5">
                    <a:lumMod val="75000"/>
                  </a:schemeClr>
                </a:solidFill>
              </a:rPr>
              <a:t>, </a:t>
            </a:r>
            <a:r>
              <a:rPr lang="en-IN" sz="2800">
                <a:solidFill>
                  <a:schemeClr val="accent5">
                    <a:lumMod val="7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Danai Koutra</a:t>
            </a:r>
            <a:endParaRPr lang="en-US" sz="28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4E1C2-CF75-A349-BB3A-9EF222BE573A}"/>
              </a:ext>
            </a:extLst>
          </p:cNvPr>
          <p:cNvSpPr txBox="1"/>
          <p:nvPr/>
        </p:nvSpPr>
        <p:spPr>
          <a:xfrm>
            <a:off x="4534908" y="3198548"/>
            <a:ext cx="2525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err="1">
                <a:solidFill>
                  <a:schemeClr val="accent5">
                    <a:lumMod val="75000"/>
                  </a:schemeClr>
                </a:solidFill>
              </a:rPr>
              <a:t>NeurIPS</a:t>
            </a:r>
            <a:r>
              <a:rPr lang="en-US" sz="2800" b="1">
                <a:solidFill>
                  <a:schemeClr val="accent5">
                    <a:lumMod val="75000"/>
                  </a:schemeClr>
                </a:solidFill>
              </a:rPr>
              <a:t> 2020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F62AAB-B77F-2E4D-83AD-9329F3344F03}"/>
              </a:ext>
            </a:extLst>
          </p:cNvPr>
          <p:cNvSpPr txBox="1"/>
          <p:nvPr/>
        </p:nvSpPr>
        <p:spPr>
          <a:xfrm>
            <a:off x="1869116" y="5131936"/>
            <a:ext cx="85279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Presenters: </a:t>
            </a:r>
          </a:p>
          <a:p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Samidha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Verma (2020CSY7575) and Sai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Kandregula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(2020CSY7570)</a:t>
            </a:r>
          </a:p>
        </p:txBody>
      </p:sp>
    </p:spTree>
    <p:extLst>
      <p:ext uri="{BB962C8B-B14F-4D97-AF65-F5344CB8AC3E}">
        <p14:creationId xmlns:p14="http://schemas.microsoft.com/office/powerpoint/2010/main" val="4025185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74B61-55A6-5440-98F8-7F29CE31B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/>
              <a:t>HOMOPHILY AND HETEROPHILY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B3C9C-6D8A-4E49-A366-916646152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/>
              <a:t>Focus is on heterophily in class labels.</a:t>
            </a:r>
          </a:p>
          <a:p>
            <a:r>
              <a:rPr lang="en-IN" b="1">
                <a:solidFill>
                  <a:schemeClr val="accent2"/>
                </a:solidFill>
              </a:rPr>
              <a:t>Definition 1</a:t>
            </a:r>
            <a:endParaRPr lang="en-IN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IN" i="1"/>
              <a:t>Edge homophily ratio, </a:t>
            </a:r>
            <a:r>
              <a:rPr lang="en-IN"/>
              <a:t>h=|{(</a:t>
            </a:r>
            <a:r>
              <a:rPr lang="en-IN" err="1"/>
              <a:t>u,v</a:t>
            </a:r>
            <a:r>
              <a:rPr lang="en-IN"/>
              <a:t>):(</a:t>
            </a:r>
            <a:r>
              <a:rPr lang="en-IN" err="1"/>
              <a:t>u,v</a:t>
            </a:r>
            <a:r>
              <a:rPr lang="en-IN"/>
              <a:t>)∈</a:t>
            </a:r>
            <a:r>
              <a:rPr lang="en-IN" err="1"/>
              <a:t>E∧y</a:t>
            </a:r>
            <a:r>
              <a:rPr lang="en-IN" baseline="-25000" err="1"/>
              <a:t>u</a:t>
            </a:r>
            <a:r>
              <a:rPr lang="en-IN"/>
              <a:t>=</a:t>
            </a:r>
            <a:r>
              <a:rPr lang="en-IN" err="1"/>
              <a:t>y</a:t>
            </a:r>
            <a:r>
              <a:rPr lang="en-IN" baseline="-25000" err="1"/>
              <a:t>v</a:t>
            </a:r>
            <a:r>
              <a:rPr lang="en-IN"/>
              <a:t>}|/|E|</a:t>
            </a:r>
            <a:r>
              <a:rPr lang="en-IN" i="1"/>
              <a:t> </a:t>
            </a:r>
          </a:p>
          <a:p>
            <a:pPr marL="0" indent="0">
              <a:buNone/>
            </a:pPr>
            <a:endParaRPr lang="en-IN" i="1"/>
          </a:p>
          <a:p>
            <a:r>
              <a:rPr lang="en-IN" b="1">
                <a:solidFill>
                  <a:schemeClr val="accent5">
                    <a:lumMod val="75000"/>
                  </a:schemeClr>
                </a:solidFill>
              </a:rPr>
              <a:t>Definition 2</a:t>
            </a:r>
            <a:endParaRPr lang="en-IN">
              <a:solidFill>
                <a:schemeClr val="accent5">
                  <a:lumMod val="75000"/>
                </a:schemeClr>
              </a:solidFill>
            </a:endParaRPr>
          </a:p>
          <a:p>
            <a:pPr lvl="1">
              <a:buFont typeface="Wingdings" pitchFamily="2" charset="2"/>
              <a:buChar char="Ø"/>
            </a:pPr>
            <a:r>
              <a:rPr lang="en-IN" i="1"/>
              <a:t> Graphs with strong homophily : high edge homophily ratio, </a:t>
            </a:r>
            <a:r>
              <a:rPr lang="en-IN"/>
              <a:t>h→1</a:t>
            </a:r>
            <a:r>
              <a:rPr lang="en-IN" i="1"/>
              <a:t> </a:t>
            </a:r>
          </a:p>
          <a:p>
            <a:pPr lvl="1">
              <a:buFont typeface="Wingdings" pitchFamily="2" charset="2"/>
              <a:buChar char="Ø"/>
            </a:pPr>
            <a:r>
              <a:rPr lang="en-IN" i="1"/>
              <a:t>Graphs with strong heterophily (i.e., low/weak homophily) : small edge homophily ratio, </a:t>
            </a:r>
            <a:r>
              <a:rPr lang="en-IN"/>
              <a:t>h→0</a:t>
            </a:r>
            <a:endParaRPr lang="en-IN" i="1"/>
          </a:p>
        </p:txBody>
      </p:sp>
    </p:spTree>
    <p:extLst>
      <p:ext uri="{BB962C8B-B14F-4D97-AF65-F5344CB8AC3E}">
        <p14:creationId xmlns:p14="http://schemas.microsoft.com/office/powerpoint/2010/main" val="487783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F4781-1270-9941-9B40-15B362AFC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224" y="150439"/>
            <a:ext cx="10515600" cy="1325563"/>
          </a:xfrm>
        </p:spPr>
        <p:txBody>
          <a:bodyPr/>
          <a:lstStyle/>
          <a:p>
            <a:pPr algn="ctr"/>
            <a:r>
              <a:rPr lang="en-US" b="1"/>
              <a:t>CLASS COMPATIBILITY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28A77-7E8F-C240-8C27-6406B13A7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10647"/>
            <a:ext cx="10515600" cy="2248834"/>
          </a:xfrm>
        </p:spPr>
        <p:txBody>
          <a:bodyPr>
            <a:normAutofit/>
          </a:bodyPr>
          <a:lstStyle/>
          <a:p>
            <a:r>
              <a:rPr lang="en-IN" sz="2400" i="1"/>
              <a:t>The class compatibility matrix </a:t>
            </a:r>
            <a:r>
              <a:rPr lang="en-IN" sz="2400"/>
              <a:t>H </a:t>
            </a:r>
            <a:r>
              <a:rPr lang="en-IN" sz="2400" i="1"/>
              <a:t>has entries </a:t>
            </a:r>
            <a:r>
              <a:rPr lang="en-IN" sz="2400"/>
              <a:t>[H]</a:t>
            </a:r>
            <a:r>
              <a:rPr lang="en-IN" sz="2400" baseline="-25000" err="1"/>
              <a:t>i,j</a:t>
            </a:r>
            <a:r>
              <a:rPr lang="en-IN" sz="2400"/>
              <a:t> </a:t>
            </a:r>
            <a:r>
              <a:rPr lang="en-IN" sz="2400" i="1"/>
              <a:t>that capture the fraction of outgoing edges from a node in class </a:t>
            </a:r>
            <a:r>
              <a:rPr lang="en-IN" sz="2400" err="1"/>
              <a:t>i</a:t>
            </a:r>
            <a:r>
              <a:rPr lang="en-IN" sz="2400"/>
              <a:t> </a:t>
            </a:r>
            <a:r>
              <a:rPr lang="en-IN" sz="2400" i="1"/>
              <a:t>to a node in class </a:t>
            </a:r>
            <a:r>
              <a:rPr lang="en-IN" sz="2400"/>
              <a:t>j</a:t>
            </a:r>
            <a:r>
              <a:rPr lang="en-IN" sz="2400" i="1"/>
              <a:t>: </a:t>
            </a:r>
          </a:p>
          <a:p>
            <a:endParaRPr lang="en-IN" sz="2400"/>
          </a:p>
          <a:p>
            <a:pPr marL="0" indent="0">
              <a:buNone/>
            </a:pPr>
            <a:endParaRPr lang="en-US" sz="2400"/>
          </a:p>
        </p:txBody>
      </p:sp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758200D8-5689-CA44-87EC-5A11CB78D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674" y="2485278"/>
            <a:ext cx="6362700" cy="1079500"/>
          </a:xfrm>
          <a:prstGeom prst="rect">
            <a:avLst/>
          </a:prstGeom>
        </p:spPr>
      </p:pic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AD881349-EC2A-460D-9BC0-F547C467BD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3352282"/>
              </p:ext>
            </p:extLst>
          </p:nvPr>
        </p:nvGraphicFramePr>
        <p:xfrm>
          <a:off x="838199" y="3174814"/>
          <a:ext cx="10515599" cy="3416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2614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DEAB4-0BFB-4045-A6E3-C36E3A967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6313"/>
            <a:ext cx="10515600" cy="1325563"/>
          </a:xfrm>
        </p:spPr>
        <p:txBody>
          <a:bodyPr/>
          <a:lstStyle/>
          <a:p>
            <a:pPr algn="ctr"/>
            <a:r>
              <a:rPr lang="en-US" b="1"/>
              <a:t>KEY DESIGNS</a:t>
            </a:r>
          </a:p>
        </p:txBody>
      </p:sp>
    </p:spTree>
    <p:extLst>
      <p:ext uri="{BB962C8B-B14F-4D97-AF65-F5344CB8AC3E}">
        <p14:creationId xmlns:p14="http://schemas.microsoft.com/office/powerpoint/2010/main" val="589592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BBDD8D-1F4D-184A-9277-2B19FA52C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1800" b="1">
                <a:solidFill>
                  <a:srgbClr val="FFFFFF"/>
                </a:solidFill>
                <a:latin typeface="+mn-lt"/>
              </a:rPr>
              <a:t>CURRENT GNN ARCHITECTURES</a:t>
            </a:r>
          </a:p>
        </p:txBody>
      </p:sp>
      <p:pic>
        <p:nvPicPr>
          <p:cNvPr id="5" name="Content Placeholder 4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8B83526D-1AD0-4446-A3F4-91EE8A563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599" y="748429"/>
            <a:ext cx="7188199" cy="3090924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5578267-5A41-BC43-BC05-BE782BDF5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38598" y="4524732"/>
            <a:ext cx="7188200" cy="44973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848647-67FB-2C46-92BB-AD469C463A05}"/>
              </a:ext>
            </a:extLst>
          </p:cNvPr>
          <p:cNvSpPr txBox="1"/>
          <p:nvPr/>
        </p:nvSpPr>
        <p:spPr>
          <a:xfrm>
            <a:off x="6110514" y="74748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91D118-F979-D243-BB9B-24AB5C1B7A88}"/>
              </a:ext>
            </a:extLst>
          </p:cNvPr>
          <p:cNvSpPr txBox="1"/>
          <p:nvPr/>
        </p:nvSpPr>
        <p:spPr>
          <a:xfrm>
            <a:off x="2319894" y="6284819"/>
            <a:ext cx="6358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tx1">
                    <a:lumMod val="65000"/>
                    <a:lumOff val="35000"/>
                  </a:schemeClr>
                </a:solidFill>
              </a:rPr>
              <a:t>Image Source: Inductive Representation Learning on Large Graphs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B4E892-3D11-3649-B5E2-E7C1F00244EE}"/>
              </a:ext>
            </a:extLst>
          </p:cNvPr>
          <p:cNvSpPr txBox="1"/>
          <p:nvPr/>
        </p:nvSpPr>
        <p:spPr>
          <a:xfrm>
            <a:off x="4038598" y="4055984"/>
            <a:ext cx="2428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General GNN equation: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9AFB8CE-B129-7C4E-8443-4A0B5319BAB7}"/>
              </a:ext>
            </a:extLst>
          </p:cNvPr>
          <p:cNvGrpSpPr/>
          <p:nvPr/>
        </p:nvGrpSpPr>
        <p:grpSpPr>
          <a:xfrm>
            <a:off x="3881718" y="4938933"/>
            <a:ext cx="1628972" cy="622622"/>
            <a:chOff x="3881718" y="4938933"/>
            <a:chExt cx="1628972" cy="62262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D052D7-5AFB-324E-AF89-DCA966B92A12}"/>
                </a:ext>
              </a:extLst>
            </p:cNvPr>
            <p:cNvSpPr txBox="1"/>
            <p:nvPr/>
          </p:nvSpPr>
          <p:spPr>
            <a:xfrm>
              <a:off x="3881718" y="5238390"/>
              <a:ext cx="162897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Ego representation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5ED6F37-8654-F04C-99CC-83B59D8772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5082" y="4938933"/>
              <a:ext cx="242047" cy="3663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42BB3B8-ECF6-DD41-B997-2F7C55ED50F4}"/>
              </a:ext>
            </a:extLst>
          </p:cNvPr>
          <p:cNvGrpSpPr/>
          <p:nvPr/>
        </p:nvGrpSpPr>
        <p:grpSpPr>
          <a:xfrm>
            <a:off x="6343335" y="4938933"/>
            <a:ext cx="2045753" cy="618438"/>
            <a:chOff x="6343335" y="4938933"/>
            <a:chExt cx="2045753" cy="61843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418B8D4-154C-F94E-A582-FF650DE1C477}"/>
                </a:ext>
              </a:extLst>
            </p:cNvPr>
            <p:cNvSpPr txBox="1"/>
            <p:nvPr/>
          </p:nvSpPr>
          <p:spPr>
            <a:xfrm>
              <a:off x="6343335" y="5234206"/>
              <a:ext cx="204575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 representation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8525008-9F89-6441-B6EE-13E513131C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06896" y="4938933"/>
              <a:ext cx="257292" cy="2952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684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7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16EF96-5681-E247-8F94-9DB716526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>
                <a:solidFill>
                  <a:srgbClr val="FFFFFF"/>
                </a:solidFill>
              </a:rPr>
              <a:t>WEAKNESS</a:t>
            </a: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DE3C31A6-815A-2546-9EEA-ABCBD192D7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129"/>
          <a:stretch/>
        </p:blipFill>
        <p:spPr>
          <a:xfrm>
            <a:off x="7489195" y="1322680"/>
            <a:ext cx="2972884" cy="2907792"/>
          </a:xfrm>
          <a:prstGeom prst="rect">
            <a:avLst/>
          </a:prstGeom>
        </p:spPr>
      </p:pic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3F942E95-60D8-9942-BDF5-8B5DF943B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965" y="1322680"/>
            <a:ext cx="3068909" cy="2907792"/>
          </a:xfrm>
          <a:prstGeom prst="rect">
            <a:avLst/>
          </a:prstGeom>
        </p:spPr>
      </p:pic>
      <p:sp>
        <p:nvSpPr>
          <p:cNvPr id="18" name="Content Placeholder 11">
            <a:extLst>
              <a:ext uri="{FF2B5EF4-FFF2-40B4-BE49-F238E27FC236}">
                <a16:creationId xmlns:a16="http://schemas.microsoft.com/office/drawing/2014/main" id="{81DE7F24-73A2-464B-A4B7-B923AE3956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38600" y="4884873"/>
            <a:ext cx="7188199" cy="129209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800"/>
              <a:t>GCN – Aggregates neighbor embeddings by taking average</a:t>
            </a:r>
          </a:p>
          <a:p>
            <a:pPr>
              <a:buFont typeface="Wingdings" pitchFamily="2" charset="2"/>
              <a:buChar char="Ø"/>
            </a:pPr>
            <a:r>
              <a:rPr lang="en-US" sz="1800"/>
              <a:t>GAT – Aggregates neighbor embeddings by taking weighted average</a:t>
            </a:r>
          </a:p>
          <a:p>
            <a:pPr>
              <a:buFont typeface="Wingdings" pitchFamily="2" charset="2"/>
              <a:buChar char="Ø"/>
            </a:pPr>
            <a:r>
              <a:rPr lang="en-US" sz="1800" err="1"/>
              <a:t>GraphSAGE</a:t>
            </a:r>
            <a:r>
              <a:rPr lang="en-US" sz="1800"/>
              <a:t> – Generalizes (D1)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799883-354C-864F-B250-9DCC435AC8F0}"/>
              </a:ext>
            </a:extLst>
          </p:cNvPr>
          <p:cNvSpPr txBox="1"/>
          <p:nvPr/>
        </p:nvSpPr>
        <p:spPr>
          <a:xfrm>
            <a:off x="2782957" y="6440557"/>
            <a:ext cx="866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Image source: https://</a:t>
            </a:r>
            <a:r>
              <a:rPr lang="en-US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www.jiongzhu.net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/assets/files/F20-Jiong-H2GCN-NeurIPS-Poster.pdf</a:t>
            </a:r>
          </a:p>
        </p:txBody>
      </p:sp>
    </p:spTree>
    <p:extLst>
      <p:ext uri="{BB962C8B-B14F-4D97-AF65-F5344CB8AC3E}">
        <p14:creationId xmlns:p14="http://schemas.microsoft.com/office/powerpoint/2010/main" val="124103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A649892-F842-4140-A214-3922C4436978}"/>
              </a:ext>
            </a:extLst>
          </p:cNvPr>
          <p:cNvSpPr/>
          <p:nvPr/>
        </p:nvSpPr>
        <p:spPr>
          <a:xfrm>
            <a:off x="6096000" y="365122"/>
            <a:ext cx="5360753" cy="1674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89B867-18CA-4D4C-B145-D951203CA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18" y="552906"/>
            <a:ext cx="5461773" cy="167490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kern="1200">
                <a:solidFill>
                  <a:schemeClr val="tx1"/>
                </a:solidFill>
                <a:latin typeface="+mn-lt"/>
                <a:ea typeface="+mj-ea"/>
                <a:cs typeface="+mj-cs"/>
              </a:rPr>
              <a:t>D1 : Ego- and Neighbor-embedding Separation </a:t>
            </a:r>
            <a:b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7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BFC738-C380-404F-AA43-366BA53C755F}"/>
              </a:ext>
            </a:extLst>
          </p:cNvPr>
          <p:cNvSpPr txBox="1"/>
          <p:nvPr/>
        </p:nvSpPr>
        <p:spPr>
          <a:xfrm>
            <a:off x="6296928" y="365122"/>
            <a:ext cx="5159825" cy="1674905"/>
          </a:xfrm>
          <a:prstGeom prst="rect">
            <a:avLst/>
          </a:prstGeom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>
                <a:solidFill>
                  <a:schemeClr val="bg1"/>
                </a:solidFill>
              </a:rPr>
              <a:t>The ego (node) and its neighbors are likely to be dissimilar in heterophily setting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F6FFD78B-8519-BA40-969E-8B2B778976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6498" y="2405149"/>
            <a:ext cx="8912905" cy="38993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196106-DEFE-4645-884A-7C0165BBEC75}"/>
              </a:ext>
            </a:extLst>
          </p:cNvPr>
          <p:cNvSpPr txBox="1"/>
          <p:nvPr/>
        </p:nvSpPr>
        <p:spPr>
          <a:xfrm>
            <a:off x="835155" y="6440557"/>
            <a:ext cx="8476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>
                    <a:lumMod val="75000"/>
                  </a:schemeClr>
                </a:solidFill>
              </a:rPr>
              <a:t>Image Source: https://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</a:rPr>
              <a:t>www.jiongzhu.net</a:t>
            </a:r>
            <a:r>
              <a:rPr lang="en-US">
                <a:solidFill>
                  <a:schemeClr val="bg2">
                    <a:lumMod val="75000"/>
                  </a:schemeClr>
                </a:solidFill>
              </a:rPr>
              <a:t>/assets/files/F20-Jiong-H2GCN-NeurIPS-Talk.pdf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D6B554-8C99-F74F-8F91-E92BE785E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18" y="1772318"/>
            <a:ext cx="5165936" cy="42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10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362A96-1B1F-5449-952F-9AA749F50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US" sz="3200"/>
              <a:t>Explanation D1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5C2CC-19A3-B548-8933-75089990D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3124" y="678262"/>
            <a:ext cx="6002636" cy="1645920"/>
          </a:xfrm>
        </p:spPr>
        <p:txBody>
          <a:bodyPr anchor="ctr">
            <a:normAutofit fontScale="92500" lnSpcReduction="20000"/>
          </a:bodyPr>
          <a:lstStyle/>
          <a:p>
            <a:r>
              <a:rPr lang="en-IN" sz="1800"/>
              <a:t>To combine the ego- and the aggregated </a:t>
            </a:r>
            <a:r>
              <a:rPr lang="en-IN" sz="1800" err="1"/>
              <a:t>neighbor</a:t>
            </a:r>
            <a:r>
              <a:rPr lang="en-IN" sz="1800"/>
              <a:t>-embeddings without ‘mixing’ them : concatenate as in </a:t>
            </a:r>
            <a:r>
              <a:rPr lang="en-IN" sz="1800" err="1"/>
              <a:t>GraphSAGE</a:t>
            </a:r>
            <a:r>
              <a:rPr lang="en-IN" sz="1800"/>
              <a:t> [1], rather than averaging as in the GCN model by </a:t>
            </a:r>
            <a:r>
              <a:rPr lang="en-IN" sz="1800" err="1"/>
              <a:t>Kipf</a:t>
            </a:r>
            <a:r>
              <a:rPr lang="en-IN" sz="1800"/>
              <a:t> and Welling [2]</a:t>
            </a:r>
          </a:p>
          <a:p>
            <a:pPr>
              <a:spcAft>
                <a:spcPts val="600"/>
              </a:spcAft>
            </a:pPr>
            <a:r>
              <a:rPr lang="en-IN" sz="1800" err="1"/>
              <a:t>GraphSAGE</a:t>
            </a:r>
            <a:r>
              <a:rPr lang="en-IN" sz="1800"/>
              <a:t>[1] achieves 33-40% better performance in low homophily setting, as compared to GCN[2], GAT[3], and Mix-hop[4] in Table 1.</a:t>
            </a:r>
          </a:p>
          <a:p>
            <a:pPr marL="0" indent="0">
              <a:buNone/>
            </a:pPr>
            <a:endParaRPr lang="en-US" sz="1800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9714CE1F-7487-394A-8A4E-75D259303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08" y="3832595"/>
            <a:ext cx="11164824" cy="21213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4E16F9-B800-B547-BD8E-479A6E005F8C}"/>
              </a:ext>
            </a:extLst>
          </p:cNvPr>
          <p:cNvSpPr txBox="1"/>
          <p:nvPr/>
        </p:nvSpPr>
        <p:spPr>
          <a:xfrm>
            <a:off x="554416" y="3025222"/>
            <a:ext cx="2640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Theoretical Justification</a:t>
            </a:r>
          </a:p>
        </p:txBody>
      </p:sp>
    </p:spTree>
    <p:extLst>
      <p:ext uri="{BB962C8B-B14F-4D97-AF65-F5344CB8AC3E}">
        <p14:creationId xmlns:p14="http://schemas.microsoft.com/office/powerpoint/2010/main" val="982401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398DD3-605B-6349-A868-65D879F9F230}"/>
              </a:ext>
            </a:extLst>
          </p:cNvPr>
          <p:cNvSpPr/>
          <p:nvPr/>
        </p:nvSpPr>
        <p:spPr>
          <a:xfrm>
            <a:off x="6001091" y="507210"/>
            <a:ext cx="5349645" cy="17206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470127-8779-7242-ADED-65BBCC156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5" y="552906"/>
            <a:ext cx="5165936" cy="1674904"/>
          </a:xfrm>
        </p:spPr>
        <p:txBody>
          <a:bodyPr anchor="ctr">
            <a:normAutofit/>
          </a:bodyPr>
          <a:lstStyle/>
          <a:p>
            <a:r>
              <a:rPr lang="en-US" sz="3700" b="1">
                <a:latin typeface="+mn-lt"/>
              </a:rPr>
              <a:t>D2: </a:t>
            </a:r>
            <a:r>
              <a:rPr lang="en-IN" sz="3700" b="1">
                <a:latin typeface="+mn-lt"/>
              </a:rPr>
              <a:t>Higher-order Neighborhoods </a:t>
            </a:r>
            <a:br>
              <a:rPr lang="en-IN" sz="3700"/>
            </a:br>
            <a:endParaRPr lang="en-US" sz="3700" b="1">
              <a:latin typeface="+mn-lt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6EBBA9-E4D6-4DF3-AF97-74FF67E03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4209" y="507210"/>
            <a:ext cx="5506528" cy="1674905"/>
          </a:xfrm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/>
              <a:t>Even in heterophily, higher order neighborhoods may have similar labels as the ego (node) itself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C479B18-1AC3-8340-844F-3318DB5C0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703" y="2774139"/>
            <a:ext cx="9229816" cy="35304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394E12-7E94-3545-A91C-C0450A15B545}"/>
              </a:ext>
            </a:extLst>
          </p:cNvPr>
          <p:cNvSpPr txBox="1"/>
          <p:nvPr/>
        </p:nvSpPr>
        <p:spPr>
          <a:xfrm>
            <a:off x="1749287" y="6400800"/>
            <a:ext cx="8476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>
                    <a:lumMod val="75000"/>
                  </a:schemeClr>
                </a:solidFill>
              </a:rPr>
              <a:t>Image Source: https://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</a:rPr>
              <a:t>www.jiongzhu.net</a:t>
            </a:r>
            <a:r>
              <a:rPr lang="en-US">
                <a:solidFill>
                  <a:schemeClr val="bg2">
                    <a:lumMod val="75000"/>
                  </a:schemeClr>
                </a:solidFill>
              </a:rPr>
              <a:t>/assets/files/F20-Jiong-H2GCN-NeurIPS-Talk.pdf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35152A-D0CB-244F-8F2C-D8446CD73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059" y="2273506"/>
            <a:ext cx="95123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69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8DFF3C0-9A47-4CF8-A908-C79EE032FA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47B88-E1D8-3D4A-AB25-4209DE89A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026" y="264655"/>
            <a:ext cx="5995987" cy="757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Explanation D2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1CD191E-4E38-48B5-91B0-A538EEE36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610DAD19-A1E9-4929-B76E-E6605D2DB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F7DBC290-0F34-425B-B724-341D9697AF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D3C9C80-B486-9E42-8422-C863B01882A0}"/>
              </a:ext>
            </a:extLst>
          </p:cNvPr>
          <p:cNvSpPr txBox="1"/>
          <p:nvPr/>
        </p:nvSpPr>
        <p:spPr>
          <a:xfrm>
            <a:off x="1368040" y="2106100"/>
            <a:ext cx="10290839" cy="13256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1">
                <a:solidFill>
                  <a:srgbClr val="0E0504"/>
                </a:solidFill>
              </a:rPr>
              <a:t>Homophily-dominant neighborhoods: </a:t>
            </a:r>
            <a:r>
              <a:rPr lang="en-US" sz="2200">
                <a:solidFill>
                  <a:srgbClr val="0E0504"/>
                </a:solidFill>
              </a:rPr>
              <a:t>Beneficial for GNN layers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1">
                <a:solidFill>
                  <a:srgbClr val="0E0504"/>
                </a:solidFill>
              </a:rPr>
              <a:t>Heterophily-dominant neighborhoods </a:t>
            </a:r>
            <a:r>
              <a:rPr lang="en-US" sz="2200">
                <a:solidFill>
                  <a:srgbClr val="0E0504"/>
                </a:solidFill>
              </a:rPr>
              <a:t>seen empirically, immediate neighborhoods may be heterophily-dominant, but the higher-order neighborhoods may be homophily-dominant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>
              <a:solidFill>
                <a:schemeClr val="tx1">
                  <a:alpha val="6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>
              <a:solidFill>
                <a:schemeClr val="tx1">
                  <a:alpha val="6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057DAF37-B757-A246-9B74-5577E4C8D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077" y="3621399"/>
            <a:ext cx="10371802" cy="152349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F3A22C-967D-5146-B5BD-67E607078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68040" y="1032133"/>
            <a:ext cx="10128913" cy="9715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0C3181-8B67-0246-930E-1BA3E976F373}"/>
              </a:ext>
            </a:extLst>
          </p:cNvPr>
          <p:cNvSpPr txBox="1"/>
          <p:nvPr/>
        </p:nvSpPr>
        <p:spPr>
          <a:xfrm>
            <a:off x="1287077" y="5323642"/>
            <a:ext cx="10371802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b="1"/>
              <a:t>Observations: </a:t>
            </a:r>
            <a:r>
              <a:rPr lang="en-IN" sz="2200"/>
              <a:t>Under heterophily (h = 0.1), GCN-</a:t>
            </a:r>
            <a:r>
              <a:rPr lang="en-IN" sz="2200" err="1"/>
              <a:t>Cheby</a:t>
            </a:r>
            <a:r>
              <a:rPr lang="en-IN" sz="2200"/>
              <a:t>[5], outperforms GCN and GAT by up to +31% (Table 1). </a:t>
            </a:r>
            <a:r>
              <a:rPr lang="en-IN" sz="2200" err="1"/>
              <a:t>MixHop</a:t>
            </a:r>
            <a:r>
              <a:rPr lang="en-IN" sz="2200"/>
              <a:t>[4], which explicitly models 1-hop and 2-hop neighbourhoods (though violating design D1), also outperforms GCN and GAT. </a:t>
            </a:r>
          </a:p>
          <a:p>
            <a:pPr>
              <a:spcAft>
                <a:spcPts val="600"/>
              </a:spcAft>
            </a:pP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07989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87F69AB-2350-44E3-9076-00265B93F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1"/>
            <a:ext cx="972709" cy="1935307"/>
            <a:chOff x="10918968" y="713127"/>
            <a:chExt cx="1273032" cy="253283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70652AA-1C81-481C-856B-903714375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A2FF99B6-37BA-4650-B01D-799F02E31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F89D27-49A8-B248-B1C2-7496D0920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904" y="320125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>
                <a:latin typeface="+mn-lt"/>
              </a:rPr>
              <a:t>D3: Combination of Intermediate Representations </a:t>
            </a:r>
            <a:br>
              <a:rPr lang="en-US" sz="3600"/>
            </a:br>
            <a:endParaRPr lang="en-US" sz="3600" b="1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F194DC6C-6514-5D4F-8791-FE32A997F1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703"/>
          <a:stretch/>
        </p:blipFill>
        <p:spPr>
          <a:xfrm>
            <a:off x="375912" y="1740192"/>
            <a:ext cx="11273198" cy="34883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AE9674-4721-1844-BC4A-946FF2D77AB8}"/>
              </a:ext>
            </a:extLst>
          </p:cNvPr>
          <p:cNvSpPr txBox="1"/>
          <p:nvPr/>
        </p:nvSpPr>
        <p:spPr>
          <a:xfrm>
            <a:off x="275333" y="5225370"/>
            <a:ext cx="7470173" cy="10960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/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400"/>
              <a:t>Capture local </a:t>
            </a:r>
            <a:r>
              <a:rPr lang="en-US" sz="2400" i="1"/>
              <a:t>and </a:t>
            </a:r>
            <a:r>
              <a:rPr lang="en-US" sz="2400"/>
              <a:t>global information via COMBINE functions 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400"/>
              <a:t>Leverage each representation separately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EA7D759-6BEF-4CBD-A325-BCFA77832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317405EC-53E3-473A-8B42-B9475D057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03F2370-11B5-4E16-8AE5-B4854408B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E14A1D1-B7D3-434F-9233-21435DEE50C7}"/>
              </a:ext>
            </a:extLst>
          </p:cNvPr>
          <p:cNvSpPr txBox="1"/>
          <p:nvPr/>
        </p:nvSpPr>
        <p:spPr>
          <a:xfrm>
            <a:off x="1857884" y="6391342"/>
            <a:ext cx="8476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>
                    <a:lumMod val="75000"/>
                  </a:schemeClr>
                </a:solidFill>
              </a:rPr>
              <a:t>Image Source: https://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</a:rPr>
              <a:t>www.jiongzhu.net</a:t>
            </a:r>
            <a:r>
              <a:rPr lang="en-US">
                <a:solidFill>
                  <a:schemeClr val="bg2">
                    <a:lumMod val="75000"/>
                  </a:schemeClr>
                </a:solidFill>
              </a:rPr>
              <a:t>/assets/files/F20-Jiong-H2GCN-NeurIPS-Talk.pdf</a:t>
            </a:r>
          </a:p>
        </p:txBody>
      </p:sp>
    </p:spTree>
    <p:extLst>
      <p:ext uri="{BB962C8B-B14F-4D97-AF65-F5344CB8AC3E}">
        <p14:creationId xmlns:p14="http://schemas.microsoft.com/office/powerpoint/2010/main" val="155977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23F77-F333-0541-A65B-C8B1DBEEF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108"/>
            <a:ext cx="10515600" cy="662164"/>
          </a:xfrm>
        </p:spPr>
        <p:txBody>
          <a:bodyPr>
            <a:normAutofit/>
          </a:bodyPr>
          <a:lstStyle/>
          <a:p>
            <a:pPr algn="ctr"/>
            <a:r>
              <a:rPr lang="en-US" sz="3600" b="1"/>
              <a:t>OUTLINE</a:t>
            </a:r>
            <a:endParaRPr lang="en-US" sz="28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133DB-FF69-3A41-B568-0939B48A0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609" y="952863"/>
            <a:ext cx="10515600" cy="6582864"/>
          </a:xfrm>
        </p:spPr>
        <p:txBody>
          <a:bodyPr>
            <a:normAutofit/>
          </a:bodyPr>
          <a:lstStyle/>
          <a:p>
            <a:r>
              <a:rPr lang="en-US" sz="2400"/>
              <a:t>Motivation </a:t>
            </a:r>
          </a:p>
          <a:p>
            <a:r>
              <a:rPr lang="en-US" sz="2400"/>
              <a:t>Key Contributions</a:t>
            </a:r>
          </a:p>
          <a:p>
            <a:r>
              <a:rPr lang="en-US" sz="2400"/>
              <a:t>Notations </a:t>
            </a:r>
          </a:p>
          <a:p>
            <a:r>
              <a:rPr lang="en-US" sz="2400"/>
              <a:t>Background</a:t>
            </a:r>
          </a:p>
          <a:p>
            <a:r>
              <a:rPr lang="en-US" sz="2400"/>
              <a:t>Key Designs</a:t>
            </a:r>
          </a:p>
          <a:p>
            <a:r>
              <a:rPr lang="en-US" sz="2400"/>
              <a:t>H</a:t>
            </a:r>
            <a:r>
              <a:rPr lang="en-US" sz="2400" baseline="-25000"/>
              <a:t>2</a:t>
            </a:r>
            <a:r>
              <a:rPr lang="en-US" sz="2400"/>
              <a:t>GCN Framework Details</a:t>
            </a:r>
          </a:p>
          <a:p>
            <a:r>
              <a:rPr lang="en-US" sz="2400"/>
              <a:t>Related Work (Comparison of H</a:t>
            </a:r>
            <a:r>
              <a:rPr lang="en-US" sz="2400" baseline="-25000"/>
              <a:t>2</a:t>
            </a:r>
            <a:r>
              <a:rPr lang="en-US" sz="2400"/>
              <a:t>GCN with other GNNs )</a:t>
            </a:r>
          </a:p>
          <a:p>
            <a:r>
              <a:rPr lang="en-US" sz="2400"/>
              <a:t>Experimental Setup and Evaluation</a:t>
            </a:r>
          </a:p>
          <a:p>
            <a:r>
              <a:rPr lang="en-US" sz="2400"/>
              <a:t>Ablation Study</a:t>
            </a:r>
          </a:p>
          <a:p>
            <a:r>
              <a:rPr lang="en-US" sz="2400"/>
              <a:t>Drawbacks</a:t>
            </a:r>
          </a:p>
          <a:p>
            <a:r>
              <a:rPr lang="en-US" sz="2400"/>
              <a:t>Forward Study</a:t>
            </a:r>
          </a:p>
          <a:p>
            <a:r>
              <a:rPr lang="en-US" sz="2400"/>
              <a:t>Conclusion</a:t>
            </a:r>
          </a:p>
          <a:p>
            <a:endParaRPr lang="en-US" sz="2400"/>
          </a:p>
          <a:p>
            <a:endParaRPr lang="en-US" sz="2400"/>
          </a:p>
          <a:p>
            <a:pPr marL="0" indent="0">
              <a:buNone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993085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B6778-1366-0D47-A612-F407F2E01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Explanation D3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55FD3-7C6F-654D-A3F8-A5EDB42A2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b="1"/>
              <a:t>COMBINE functions </a:t>
            </a:r>
            <a:r>
              <a:rPr lang="en-US" sz="2200"/>
              <a:t>that leverage each representation separately:</a:t>
            </a:r>
          </a:p>
          <a:p>
            <a:pPr lvl="1">
              <a:buFont typeface="Wingdings" pitchFamily="2" charset="2"/>
              <a:buChar char="Ø"/>
            </a:pPr>
            <a:r>
              <a:rPr lang="en-US" sz="2200" err="1"/>
              <a:t>Concatentation</a:t>
            </a:r>
            <a:endParaRPr lang="en-US" sz="2200"/>
          </a:p>
          <a:p>
            <a:pPr lvl="1">
              <a:buFont typeface="Wingdings" pitchFamily="2" charset="2"/>
              <a:buChar char="Ø"/>
            </a:pPr>
            <a:r>
              <a:rPr lang="en-US" sz="2200"/>
              <a:t>LSTM – attention [6] (Xu et al, Jumping Knowledge framework)</a:t>
            </a:r>
          </a:p>
          <a:p>
            <a:pPr marL="457200" lvl="1" indent="0">
              <a:buNone/>
            </a:pPr>
            <a:endParaRPr lang="en-US" sz="2200"/>
          </a:p>
          <a:p>
            <a:r>
              <a:rPr lang="en-US" sz="2200" b="1"/>
              <a:t>Intuition: </a:t>
            </a:r>
            <a:r>
              <a:rPr lang="en-US" sz="2200"/>
              <a:t>Each round collects information with different locality – earlier rounds are more local, later rounds capture increasingly more global information.</a:t>
            </a:r>
          </a:p>
          <a:p>
            <a:pPr marL="0" indent="0">
              <a:buNone/>
            </a:pPr>
            <a:endParaRPr lang="en-US" sz="2200"/>
          </a:p>
          <a:p>
            <a:r>
              <a:rPr lang="en-US" sz="2200" b="1"/>
              <a:t>Observation: </a:t>
            </a:r>
            <a:r>
              <a:rPr lang="en-IN" sz="2200"/>
              <a:t>By using D3 with GCN, it’s accuracy increases to 58.93%±3.17 for h = 0.1, a 20% improvement over its counterpart without design D3 (Table 1). </a:t>
            </a:r>
          </a:p>
          <a:p>
            <a:pPr marL="0" indent="0">
              <a:buNone/>
            </a:pPr>
            <a:endParaRPr lang="en-US" sz="2200" b="1"/>
          </a:p>
        </p:txBody>
      </p:sp>
    </p:spTree>
    <p:extLst>
      <p:ext uri="{BB962C8B-B14F-4D97-AF65-F5344CB8AC3E}">
        <p14:creationId xmlns:p14="http://schemas.microsoft.com/office/powerpoint/2010/main" val="2538584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8DFF3C0-9A47-4CF8-A908-C79EE032FA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1CD191E-4E38-48B5-91B0-A538EEE36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610DAD19-A1E9-4929-B76E-E6605D2DB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F7DBC290-0F34-425B-B724-341D9697AF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D3C9C80-B486-9E42-8422-C863B01882A0}"/>
              </a:ext>
            </a:extLst>
          </p:cNvPr>
          <p:cNvSpPr txBox="1"/>
          <p:nvPr/>
        </p:nvSpPr>
        <p:spPr>
          <a:xfrm>
            <a:off x="1368040" y="2106100"/>
            <a:ext cx="10290839" cy="1325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>
              <a:solidFill>
                <a:schemeClr val="tx1">
                  <a:alpha val="60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D360BCE-54BA-A742-9544-B130B27EB24B}"/>
              </a:ext>
            </a:extLst>
          </p:cNvPr>
          <p:cNvGrpSpPr/>
          <p:nvPr/>
        </p:nvGrpSpPr>
        <p:grpSpPr>
          <a:xfrm>
            <a:off x="879142" y="255494"/>
            <a:ext cx="10779737" cy="6100225"/>
            <a:chOff x="879142" y="255494"/>
            <a:chExt cx="10779737" cy="61002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67E011D-A598-8841-A908-362E55DEAFB3}"/>
                </a:ext>
              </a:extLst>
            </p:cNvPr>
            <p:cNvSpPr txBox="1"/>
            <p:nvPr/>
          </p:nvSpPr>
          <p:spPr>
            <a:xfrm>
              <a:off x="879142" y="255494"/>
              <a:ext cx="10779737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2200" b="1"/>
                <a:t>Theoretical Justification: </a:t>
              </a:r>
              <a:r>
                <a:rPr lang="en-IN" sz="2200"/>
                <a:t>Proof given using spectral perspective, assuming GCN-style layer, where propagation can be viewed as spectral filtering. </a:t>
              </a:r>
            </a:p>
            <a:p>
              <a:pPr>
                <a:buFont typeface="Wingdings" pitchFamily="2" charset="2"/>
                <a:buChar char="Ø"/>
              </a:pPr>
              <a:r>
                <a:rPr lang="en-IN" sz="2200"/>
                <a:t> The higher order polynomials of the normalized adjacency matrix A is a low-pass filter [7] (Wu et al, Simplifying Graph Convolutional Networks), so intermediate outputs from earlier rounds contain higher-frequency components than outputs from later rounds.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2200"/>
                <a:t>Following theorem holds for graphs with heterophily, where we view class labels as graph signals.</a:t>
              </a:r>
            </a:p>
            <a:p>
              <a:endParaRPr lang="en-US" sz="220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9E1E8C3-20FE-2B49-BFD3-FD30C1BFB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9575" y="2662583"/>
              <a:ext cx="10629304" cy="1165066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6AD7BC8-0828-BD45-B5C8-AA858526D93D}"/>
                </a:ext>
              </a:extLst>
            </p:cNvPr>
            <p:cNvSpPr txBox="1"/>
            <p:nvPr/>
          </p:nvSpPr>
          <p:spPr>
            <a:xfrm>
              <a:off x="879142" y="3955062"/>
              <a:ext cx="10779737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2200"/>
                <a:t>In heterophily settings, the label distribution contains more information at higher than lower frequencies.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2200"/>
                <a:t>By combining the intermediate outputs from different layers, this design captures both low- and high-frequency components in the final representation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2200"/>
                <a:t>Critical in heterophily settings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2200"/>
                <a:t>Allows for more expressiveness in the general setting. </a:t>
              </a:r>
            </a:p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8550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52C703-161D-9E47-B03C-0C9ACCED0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b="1"/>
              <a:t>SUMMARY OF DESIGNS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5096924-581B-46BC-A1DA-446C80CA14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3483431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9450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612094-F3C3-AA43-B752-A5962788B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2899" y="664308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</a:t>
            </a:r>
            <a:r>
              <a:rPr lang="en-US" sz="3100" b="1" kern="1200" baseline="-250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</a:t>
            </a:r>
            <a:r>
              <a:rPr lang="en-US" sz="3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GCN: </a:t>
            </a:r>
            <a:r>
              <a:rPr lang="en-US" sz="3100" b="1" kern="1200">
                <a:solidFill>
                  <a:schemeClr val="accent4"/>
                </a:solidFill>
                <a:latin typeface="+mj-lt"/>
                <a:ea typeface="+mj-ea"/>
                <a:cs typeface="+mj-cs"/>
              </a:rPr>
              <a:t>A Framework for Networks with Homophily or Heterophily </a:t>
            </a:r>
            <a:b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1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8EC178ED-0F15-9444-83F0-42A0693E4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" b="27587"/>
          <a:stretch/>
        </p:blipFill>
        <p:spPr>
          <a:xfrm>
            <a:off x="545238" y="1253787"/>
            <a:ext cx="7608304" cy="4421381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6033C6-2125-4A4D-B132-4A17250B5E2B}"/>
              </a:ext>
            </a:extLst>
          </p:cNvPr>
          <p:cNvSpPr txBox="1"/>
          <p:nvPr/>
        </p:nvSpPr>
        <p:spPr>
          <a:xfrm>
            <a:off x="9237617" y="3108592"/>
            <a:ext cx="240914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>
                <a:solidFill>
                  <a:schemeClr val="accent2">
                    <a:lumMod val="75000"/>
                  </a:schemeClr>
                </a:solidFill>
              </a:rPr>
              <a:t>S1: Feature Embedding</a:t>
            </a:r>
          </a:p>
          <a:p>
            <a:r>
              <a:rPr lang="en-US" sz="2200">
                <a:solidFill>
                  <a:schemeClr val="accent1"/>
                </a:solidFill>
              </a:rPr>
              <a:t>S2: Neighborhood Aggregation</a:t>
            </a:r>
          </a:p>
          <a:p>
            <a:r>
              <a:rPr lang="en-US" sz="2200">
                <a:solidFill>
                  <a:schemeClr val="accent6">
                    <a:lumMod val="75000"/>
                  </a:schemeClr>
                </a:solidFill>
              </a:rPr>
              <a:t>S3: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690327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35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C54AE0-5215-454D-A5C4-C6B2C32DB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3400" b="1"/>
              <a:t>S1: FEATURE EMBEDDING </a:t>
            </a:r>
          </a:p>
        </p:txBody>
      </p:sp>
      <p:sp>
        <p:nvSpPr>
          <p:cNvPr id="47" name="Rectangle 37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8" name="Rectangle 39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9123D-2A12-2645-8C66-E0D5FD5C4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r>
              <a:rPr lang="en-IN" sz="1800"/>
              <a:t>Uses a graph-agnostic dense layer to generate feature embedding for each node. </a:t>
            </a:r>
          </a:p>
          <a:p>
            <a:r>
              <a:rPr lang="en-IN" sz="1800">
                <a:solidFill>
                  <a:schemeClr val="accent2">
                    <a:lumMod val="75000"/>
                  </a:schemeClr>
                </a:solidFill>
              </a:rPr>
              <a:t>May be done to reduce size of feature embeddings since concatenation would be done in S2 and S3 stages.</a:t>
            </a:r>
          </a:p>
          <a:p>
            <a:pPr marL="0" indent="0">
              <a:buNone/>
            </a:pPr>
            <a:endParaRPr lang="en-US" sz="180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25378DC-BD0B-0C4D-9038-55A8D5724152}"/>
              </a:ext>
            </a:extLst>
          </p:cNvPr>
          <p:cNvGrpSpPr/>
          <p:nvPr/>
        </p:nvGrpSpPr>
        <p:grpSpPr>
          <a:xfrm>
            <a:off x="5533734" y="2759461"/>
            <a:ext cx="3811972" cy="2463879"/>
            <a:chOff x="554416" y="2977916"/>
            <a:chExt cx="5128634" cy="2841215"/>
          </a:xfrm>
        </p:grpSpPr>
        <p:pic>
          <p:nvPicPr>
            <p:cNvPr id="10" name="Picture 9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72D60ACB-B764-A443-BB65-44CB61757F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664"/>
            <a:stretch/>
          </p:blipFill>
          <p:spPr>
            <a:xfrm>
              <a:off x="554416" y="2977916"/>
              <a:ext cx="2444278" cy="436093"/>
            </a:xfrm>
            <a:prstGeom prst="rect">
              <a:avLst/>
            </a:prstGeom>
          </p:spPr>
        </p:pic>
        <p:pic>
          <p:nvPicPr>
            <p:cNvPr id="14" name="Picture 13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E6B28D4D-5940-804E-9D97-501B729B3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011" y="4153177"/>
              <a:ext cx="356123" cy="429559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539A0C1-8B2C-8846-BA24-0FFFDE38C97A}"/>
                </a:ext>
              </a:extLst>
            </p:cNvPr>
            <p:cNvGrpSpPr/>
            <p:nvPr/>
          </p:nvGrpSpPr>
          <p:grpSpPr>
            <a:xfrm>
              <a:off x="554416" y="3556336"/>
              <a:ext cx="5128634" cy="454514"/>
              <a:chOff x="554416" y="3556336"/>
              <a:chExt cx="5128634" cy="454514"/>
            </a:xfrm>
          </p:grpSpPr>
          <p:pic>
            <p:nvPicPr>
              <p:cNvPr id="12" name="Picture 11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96671756-DBB8-9E49-84DB-5BCE241EE1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4416" y="3556336"/>
                <a:ext cx="1385188" cy="454514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ED9ACA2-3C85-D84E-9A04-7A2EB41BD93E}"/>
                  </a:ext>
                </a:extLst>
              </p:cNvPr>
              <p:cNvSpPr txBox="1"/>
              <p:nvPr/>
            </p:nvSpPr>
            <p:spPr>
              <a:xfrm>
                <a:off x="2114957" y="3585405"/>
                <a:ext cx="3568093" cy="400110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2000"/>
                  <a:t>: Feature embeddings for node v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75CFF02-5AA5-FA46-B8F5-F407D73DEB1B}"/>
                </a:ext>
              </a:extLst>
            </p:cNvPr>
            <p:cNvSpPr txBox="1"/>
            <p:nvPr/>
          </p:nvSpPr>
          <p:spPr>
            <a:xfrm>
              <a:off x="957134" y="4182246"/>
              <a:ext cx="4137283" cy="40011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000"/>
                <a:t>: Ego- features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1892B53-3015-2C42-ACFA-31AFD2BEFDBD}"/>
                </a:ext>
              </a:extLst>
            </p:cNvPr>
            <p:cNvGrpSpPr/>
            <p:nvPr/>
          </p:nvGrpSpPr>
          <p:grpSpPr>
            <a:xfrm>
              <a:off x="554416" y="4757107"/>
              <a:ext cx="4540000" cy="429730"/>
              <a:chOff x="554416" y="4757107"/>
              <a:chExt cx="4540000" cy="429730"/>
            </a:xfrm>
          </p:grpSpPr>
          <p:pic>
            <p:nvPicPr>
              <p:cNvPr id="18" name="Picture 17" descr="Text&#10;&#10;Description automatically generated">
                <a:extLst>
                  <a:ext uri="{FF2B5EF4-FFF2-40B4-BE49-F238E27FC236}">
                    <a16:creationId xmlns:a16="http://schemas.microsoft.com/office/drawing/2014/main" id="{7EA02C04-6C86-6145-B209-709B198B8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4416" y="4757107"/>
                <a:ext cx="1664349" cy="429730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1A85F7C-42E1-4B4B-8690-28B0C833C13D}"/>
                  </a:ext>
                </a:extLst>
              </p:cNvPr>
              <p:cNvSpPr txBox="1"/>
              <p:nvPr/>
            </p:nvSpPr>
            <p:spPr>
              <a:xfrm>
                <a:off x="2258960" y="4771917"/>
                <a:ext cx="2835456" cy="400110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2000"/>
                  <a:t>: Learnable weight matrix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5B51CC0-0AEC-3B42-934B-4091B00735B7}"/>
                </a:ext>
              </a:extLst>
            </p:cNvPr>
            <p:cNvGrpSpPr/>
            <p:nvPr/>
          </p:nvGrpSpPr>
          <p:grpSpPr>
            <a:xfrm>
              <a:off x="601011" y="5340037"/>
              <a:ext cx="3148978" cy="479094"/>
              <a:chOff x="601011" y="5340037"/>
              <a:chExt cx="3148978" cy="479094"/>
            </a:xfrm>
          </p:grpSpPr>
          <p:pic>
            <p:nvPicPr>
              <p:cNvPr id="23" name="Picture 22" descr="A picture containing tool, scissors&#10;&#10;Description automatically generated">
                <a:extLst>
                  <a:ext uri="{FF2B5EF4-FFF2-40B4-BE49-F238E27FC236}">
                    <a16:creationId xmlns:a16="http://schemas.microsoft.com/office/drawing/2014/main" id="{121DA68F-BE4E-9A4C-91C3-3C50281242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1011" y="5340037"/>
                <a:ext cx="387838" cy="479094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F15A78D-48AD-4447-8594-33C97338403B}"/>
                  </a:ext>
                </a:extLst>
              </p:cNvPr>
              <p:cNvSpPr txBox="1"/>
              <p:nvPr/>
            </p:nvSpPr>
            <p:spPr>
              <a:xfrm>
                <a:off x="988849" y="5394918"/>
                <a:ext cx="2761140" cy="400110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2000"/>
                  <a:t>: Non-linearity (optional)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49578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2EFD392-2680-41C6-A661-44456DAA5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567909-038C-024A-B153-1CBF5EFD7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99" y="352384"/>
            <a:ext cx="5995987" cy="1494000"/>
          </a:xfrm>
        </p:spPr>
        <p:txBody>
          <a:bodyPr anchor="t">
            <a:normAutofit/>
          </a:bodyPr>
          <a:lstStyle/>
          <a:p>
            <a:r>
              <a:rPr lang="en-US" b="1"/>
              <a:t>S2: NEIGHBORHOOD AGGREGATION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E866941-6974-471B-96DC-E7D4042D8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FDDB1D1D-BDCA-4CA7-ACB7-28E2D624C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1FF3012-8189-40F6-B836-E04371B02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E53AF-5BC1-0D4A-BE80-D73ED6B35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825" y="2156399"/>
            <a:ext cx="10880351" cy="3593591"/>
          </a:xfrm>
        </p:spPr>
        <p:txBody>
          <a:bodyPr>
            <a:normAutofit/>
          </a:bodyPr>
          <a:lstStyle/>
          <a:p>
            <a:r>
              <a:rPr lang="en-US" sz="2200">
                <a:solidFill>
                  <a:srgbClr val="0D0604"/>
                </a:solidFill>
              </a:rPr>
              <a:t>The generated embeddings are aggregated and repeatedly updated within node’s neighborhood for K rounds </a:t>
            </a:r>
          </a:p>
          <a:p>
            <a:r>
              <a:rPr lang="en-US" sz="2200">
                <a:solidFill>
                  <a:srgbClr val="0D0604"/>
                </a:solidFill>
              </a:rPr>
              <a:t>Following D1 and D2:</a:t>
            </a:r>
          </a:p>
          <a:p>
            <a:endParaRPr lang="en-US" sz="200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9552C7A8-63C6-2F4B-BA3C-CA09701C18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4" t="7435" b="-2"/>
          <a:stretch/>
        </p:blipFill>
        <p:spPr>
          <a:xfrm>
            <a:off x="1252799" y="4161674"/>
            <a:ext cx="1759603" cy="4067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D3D3DC-8643-FA4A-B53F-3C13CD243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799" y="3399342"/>
            <a:ext cx="8819047" cy="600278"/>
          </a:xfrm>
          <a:prstGeom prst="rect">
            <a:avLst/>
          </a:prstGeom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3F140EC7-DA05-DC48-BDDB-070E13605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678" y="2783319"/>
            <a:ext cx="2189909" cy="6002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4002D2-AF71-DD41-A033-F6368E00FB3B}"/>
              </a:ext>
            </a:extLst>
          </p:cNvPr>
          <p:cNvSpPr txBox="1"/>
          <p:nvPr/>
        </p:nvSpPr>
        <p:spPr>
          <a:xfrm>
            <a:off x="3119386" y="4238225"/>
            <a:ext cx="3419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/>
              <a:t>: </a:t>
            </a:r>
            <a:r>
              <a:rPr lang="en-US" sz="2000" err="1"/>
              <a:t>i</a:t>
            </a:r>
            <a:r>
              <a:rPr lang="en-US" sz="2000"/>
              <a:t>-hop neighborhood of node 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7FE6B8-A796-934A-BA5C-EF1076C7031B}"/>
              </a:ext>
            </a:extLst>
          </p:cNvPr>
          <p:cNvSpPr txBox="1"/>
          <p:nvPr/>
        </p:nvSpPr>
        <p:spPr>
          <a:xfrm>
            <a:off x="885825" y="4881594"/>
            <a:ext cx="1051560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Have not combined ego- and neighbor embeddings of node v yet.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Empirically found that removing non-linear transformations per round works better in heterophily setting as well (Done in [7] in homophily setting)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1295556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35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C54AE0-5215-454D-A5C4-C6B2C32DB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3600" b="1"/>
              <a:t>S3: CLASSIFICATION </a:t>
            </a:r>
            <a:endParaRPr lang="en-US" sz="3400" b="1"/>
          </a:p>
        </p:txBody>
      </p:sp>
      <p:sp>
        <p:nvSpPr>
          <p:cNvPr id="47" name="Rectangle 37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8" name="Rectangle 39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9123D-2A12-2645-8C66-E0D5FD5C4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pPr marL="342900" indent="-342900"/>
            <a:r>
              <a:rPr lang="en-IN" sz="1800"/>
              <a:t>Each node is classified based on its final embedding, which consists of its intermediate representations concatenated as per design D3. </a:t>
            </a:r>
          </a:p>
          <a:p>
            <a:pPr marL="0" indent="0">
              <a:buNone/>
            </a:pPr>
            <a:endParaRPr lang="en-US" sz="18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D4D230-A009-5449-A501-BCF5AD8C5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75" r="1834"/>
          <a:stretch/>
        </p:blipFill>
        <p:spPr>
          <a:xfrm>
            <a:off x="5492580" y="2684095"/>
            <a:ext cx="4015946" cy="475366"/>
          </a:xfrm>
          <a:prstGeom prst="rect">
            <a:avLst/>
          </a:prstGeom>
        </p:spPr>
      </p:pic>
      <p:pic>
        <p:nvPicPr>
          <p:cNvPr id="21" name="Content Placeholder 4">
            <a:extLst>
              <a:ext uri="{FF2B5EF4-FFF2-40B4-BE49-F238E27FC236}">
                <a16:creationId xmlns:a16="http://schemas.microsoft.com/office/drawing/2014/main" id="{9C7C45C8-D4EB-E64E-BD78-DF054BAED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114" y="3256542"/>
            <a:ext cx="5624384" cy="52498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61DA433-5105-E747-A00E-783216E9F70C}"/>
              </a:ext>
            </a:extLst>
          </p:cNvPr>
          <p:cNvGrpSpPr/>
          <p:nvPr/>
        </p:nvGrpSpPr>
        <p:grpSpPr>
          <a:xfrm>
            <a:off x="5568856" y="4030419"/>
            <a:ext cx="5835614" cy="430887"/>
            <a:chOff x="1112109" y="4053401"/>
            <a:chExt cx="5835614" cy="430887"/>
          </a:xfrm>
        </p:grpSpPr>
        <p:pic>
          <p:nvPicPr>
            <p:cNvPr id="32" name="Picture 31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14F745B5-918B-9643-A61D-F8D22A206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2109" y="4062337"/>
              <a:ext cx="2644346" cy="400442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1DC2A5-AE9C-CC4D-B70A-EE41A4A0439F}"/>
                </a:ext>
              </a:extLst>
            </p:cNvPr>
            <p:cNvSpPr txBox="1"/>
            <p:nvPr/>
          </p:nvSpPr>
          <p:spPr>
            <a:xfrm>
              <a:off x="3839180" y="4053401"/>
              <a:ext cx="31085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>
                  <a:cs typeface="Times New Roman" panose="02020603050405020304" pitchFamily="18" charset="0"/>
                </a:rPr>
                <a:t>: Learnable weight matrix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80713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D16BF98-A5B8-0F43-B032-6D532D737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399" y="0"/>
            <a:ext cx="64129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952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DF09CD-25B8-4B12-8634-158BA767B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6" cy="6858000"/>
            <a:chOff x="1" y="0"/>
            <a:chExt cx="12191996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D1DCDDC-E189-49ED-BAB0-BF014853B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30EFBC-FDAD-4CE7-8222-23968A79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5E33FA7-5CA0-4E9A-8D01-D8EDB5F4C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551875"/>
          </a:xfrm>
          <a:custGeom>
            <a:avLst/>
            <a:gdLst>
              <a:gd name="connsiteX0" fmla="*/ 0 w 12191999"/>
              <a:gd name="connsiteY0" fmla="*/ 0 h 6551875"/>
              <a:gd name="connsiteX1" fmla="*/ 12191999 w 12191999"/>
              <a:gd name="connsiteY1" fmla="*/ 0 h 6551875"/>
              <a:gd name="connsiteX2" fmla="*/ 12191999 w 12191999"/>
              <a:gd name="connsiteY2" fmla="*/ 6181404 h 6551875"/>
              <a:gd name="connsiteX3" fmla="*/ 12190147 w 12191999"/>
              <a:gd name="connsiteY3" fmla="*/ 6181361 h 6551875"/>
              <a:gd name="connsiteX4" fmla="*/ 12129821 w 12191999"/>
              <a:gd name="connsiteY4" fmla="*/ 6173424 h 6551875"/>
              <a:gd name="connsiteX5" fmla="*/ 12077433 w 12191999"/>
              <a:gd name="connsiteY5" fmla="*/ 6162311 h 6551875"/>
              <a:gd name="connsiteX6" fmla="*/ 12031397 w 12191999"/>
              <a:gd name="connsiteY6" fmla="*/ 6148023 h 6551875"/>
              <a:gd name="connsiteX7" fmla="*/ 11990121 w 12191999"/>
              <a:gd name="connsiteY7" fmla="*/ 6132148 h 6551875"/>
              <a:gd name="connsiteX8" fmla="*/ 11953609 w 12191999"/>
              <a:gd name="connsiteY8" fmla="*/ 6113098 h 6551875"/>
              <a:gd name="connsiteX9" fmla="*/ 11915509 w 12191999"/>
              <a:gd name="connsiteY9" fmla="*/ 6094048 h 6551875"/>
              <a:gd name="connsiteX10" fmla="*/ 11877409 w 12191999"/>
              <a:gd name="connsiteY10" fmla="*/ 6074998 h 6551875"/>
              <a:gd name="connsiteX11" fmla="*/ 11840897 w 12191999"/>
              <a:gd name="connsiteY11" fmla="*/ 6059123 h 6551875"/>
              <a:gd name="connsiteX12" fmla="*/ 11799621 w 12191999"/>
              <a:gd name="connsiteY12" fmla="*/ 6043248 h 6551875"/>
              <a:gd name="connsiteX13" fmla="*/ 11753583 w 12191999"/>
              <a:gd name="connsiteY13" fmla="*/ 6027373 h 6551875"/>
              <a:gd name="connsiteX14" fmla="*/ 11701197 w 12191999"/>
              <a:gd name="connsiteY14" fmla="*/ 6016261 h 6551875"/>
              <a:gd name="connsiteX15" fmla="*/ 11640871 w 12191999"/>
              <a:gd name="connsiteY15" fmla="*/ 6009911 h 6551875"/>
              <a:gd name="connsiteX16" fmla="*/ 11572609 w 12191999"/>
              <a:gd name="connsiteY16" fmla="*/ 6006736 h 6551875"/>
              <a:gd name="connsiteX17" fmla="*/ 11504347 w 12191999"/>
              <a:gd name="connsiteY17" fmla="*/ 6009911 h 6551875"/>
              <a:gd name="connsiteX18" fmla="*/ 11444021 w 12191999"/>
              <a:gd name="connsiteY18" fmla="*/ 6016261 h 6551875"/>
              <a:gd name="connsiteX19" fmla="*/ 11391633 w 12191999"/>
              <a:gd name="connsiteY19" fmla="*/ 6027373 h 6551875"/>
              <a:gd name="connsiteX20" fmla="*/ 11345597 w 12191999"/>
              <a:gd name="connsiteY20" fmla="*/ 6043248 h 6551875"/>
              <a:gd name="connsiteX21" fmla="*/ 11304321 w 12191999"/>
              <a:gd name="connsiteY21" fmla="*/ 6059123 h 6551875"/>
              <a:gd name="connsiteX22" fmla="*/ 11267809 w 12191999"/>
              <a:gd name="connsiteY22" fmla="*/ 6074998 h 6551875"/>
              <a:gd name="connsiteX23" fmla="*/ 11229709 w 12191999"/>
              <a:gd name="connsiteY23" fmla="*/ 6094048 h 6551875"/>
              <a:gd name="connsiteX24" fmla="*/ 11191609 w 12191999"/>
              <a:gd name="connsiteY24" fmla="*/ 6113098 h 6551875"/>
              <a:gd name="connsiteX25" fmla="*/ 11155097 w 12191999"/>
              <a:gd name="connsiteY25" fmla="*/ 6132148 h 6551875"/>
              <a:gd name="connsiteX26" fmla="*/ 11113821 w 12191999"/>
              <a:gd name="connsiteY26" fmla="*/ 6148023 h 6551875"/>
              <a:gd name="connsiteX27" fmla="*/ 11067783 w 12191999"/>
              <a:gd name="connsiteY27" fmla="*/ 6162311 h 6551875"/>
              <a:gd name="connsiteX28" fmla="*/ 11015397 w 12191999"/>
              <a:gd name="connsiteY28" fmla="*/ 6173423 h 6551875"/>
              <a:gd name="connsiteX29" fmla="*/ 10955071 w 12191999"/>
              <a:gd name="connsiteY29" fmla="*/ 6181361 h 6551875"/>
              <a:gd name="connsiteX30" fmla="*/ 10886809 w 12191999"/>
              <a:gd name="connsiteY30" fmla="*/ 6182948 h 6551875"/>
              <a:gd name="connsiteX31" fmla="*/ 10818547 w 12191999"/>
              <a:gd name="connsiteY31" fmla="*/ 6181361 h 6551875"/>
              <a:gd name="connsiteX32" fmla="*/ 10758221 w 12191999"/>
              <a:gd name="connsiteY32" fmla="*/ 6173423 h 6551875"/>
              <a:gd name="connsiteX33" fmla="*/ 10705833 w 12191999"/>
              <a:gd name="connsiteY33" fmla="*/ 6162311 h 6551875"/>
              <a:gd name="connsiteX34" fmla="*/ 10659797 w 12191999"/>
              <a:gd name="connsiteY34" fmla="*/ 6148023 h 6551875"/>
              <a:gd name="connsiteX35" fmla="*/ 10618521 w 12191999"/>
              <a:gd name="connsiteY35" fmla="*/ 6132148 h 6551875"/>
              <a:gd name="connsiteX36" fmla="*/ 10582009 w 12191999"/>
              <a:gd name="connsiteY36" fmla="*/ 6113098 h 6551875"/>
              <a:gd name="connsiteX37" fmla="*/ 10543909 w 12191999"/>
              <a:gd name="connsiteY37" fmla="*/ 6094048 h 6551875"/>
              <a:gd name="connsiteX38" fmla="*/ 10505809 w 12191999"/>
              <a:gd name="connsiteY38" fmla="*/ 6074998 h 6551875"/>
              <a:gd name="connsiteX39" fmla="*/ 10469297 w 12191999"/>
              <a:gd name="connsiteY39" fmla="*/ 6059123 h 6551875"/>
              <a:gd name="connsiteX40" fmla="*/ 10428021 w 12191999"/>
              <a:gd name="connsiteY40" fmla="*/ 6043248 h 6551875"/>
              <a:gd name="connsiteX41" fmla="*/ 10381983 w 12191999"/>
              <a:gd name="connsiteY41" fmla="*/ 6027373 h 6551875"/>
              <a:gd name="connsiteX42" fmla="*/ 10329597 w 12191999"/>
              <a:gd name="connsiteY42" fmla="*/ 6016261 h 6551875"/>
              <a:gd name="connsiteX43" fmla="*/ 10269271 w 12191999"/>
              <a:gd name="connsiteY43" fmla="*/ 6009911 h 6551875"/>
              <a:gd name="connsiteX44" fmla="*/ 10201009 w 12191999"/>
              <a:gd name="connsiteY44" fmla="*/ 6006736 h 6551875"/>
              <a:gd name="connsiteX45" fmla="*/ 10132747 w 12191999"/>
              <a:gd name="connsiteY45" fmla="*/ 6009911 h 6551875"/>
              <a:gd name="connsiteX46" fmla="*/ 10072421 w 12191999"/>
              <a:gd name="connsiteY46" fmla="*/ 6016261 h 6551875"/>
              <a:gd name="connsiteX47" fmla="*/ 10020033 w 12191999"/>
              <a:gd name="connsiteY47" fmla="*/ 6027373 h 6551875"/>
              <a:gd name="connsiteX48" fmla="*/ 9973997 w 12191999"/>
              <a:gd name="connsiteY48" fmla="*/ 6043248 h 6551875"/>
              <a:gd name="connsiteX49" fmla="*/ 9932721 w 12191999"/>
              <a:gd name="connsiteY49" fmla="*/ 6059123 h 6551875"/>
              <a:gd name="connsiteX50" fmla="*/ 9896209 w 12191999"/>
              <a:gd name="connsiteY50" fmla="*/ 6074998 h 6551875"/>
              <a:gd name="connsiteX51" fmla="*/ 9820009 w 12191999"/>
              <a:gd name="connsiteY51" fmla="*/ 6113098 h 6551875"/>
              <a:gd name="connsiteX52" fmla="*/ 9783497 w 12191999"/>
              <a:gd name="connsiteY52" fmla="*/ 6132148 h 6551875"/>
              <a:gd name="connsiteX53" fmla="*/ 9742221 w 12191999"/>
              <a:gd name="connsiteY53" fmla="*/ 6148023 h 6551875"/>
              <a:gd name="connsiteX54" fmla="*/ 9696183 w 12191999"/>
              <a:gd name="connsiteY54" fmla="*/ 6162311 h 6551875"/>
              <a:gd name="connsiteX55" fmla="*/ 9643797 w 12191999"/>
              <a:gd name="connsiteY55" fmla="*/ 6173423 h 6551875"/>
              <a:gd name="connsiteX56" fmla="*/ 9583471 w 12191999"/>
              <a:gd name="connsiteY56" fmla="*/ 6181361 h 6551875"/>
              <a:gd name="connsiteX57" fmla="*/ 9515209 w 12191999"/>
              <a:gd name="connsiteY57" fmla="*/ 6182948 h 6551875"/>
              <a:gd name="connsiteX58" fmla="*/ 9446947 w 12191999"/>
              <a:gd name="connsiteY58" fmla="*/ 6181361 h 6551875"/>
              <a:gd name="connsiteX59" fmla="*/ 9386621 w 12191999"/>
              <a:gd name="connsiteY59" fmla="*/ 6173423 h 6551875"/>
              <a:gd name="connsiteX60" fmla="*/ 9334233 w 12191999"/>
              <a:gd name="connsiteY60" fmla="*/ 6162311 h 6551875"/>
              <a:gd name="connsiteX61" fmla="*/ 9288197 w 12191999"/>
              <a:gd name="connsiteY61" fmla="*/ 6148023 h 6551875"/>
              <a:gd name="connsiteX62" fmla="*/ 9246921 w 12191999"/>
              <a:gd name="connsiteY62" fmla="*/ 6132148 h 6551875"/>
              <a:gd name="connsiteX63" fmla="*/ 9210409 w 12191999"/>
              <a:gd name="connsiteY63" fmla="*/ 6113098 h 6551875"/>
              <a:gd name="connsiteX64" fmla="*/ 9172309 w 12191999"/>
              <a:gd name="connsiteY64" fmla="*/ 6094048 h 6551875"/>
              <a:gd name="connsiteX65" fmla="*/ 9134209 w 12191999"/>
              <a:gd name="connsiteY65" fmla="*/ 6074998 h 6551875"/>
              <a:gd name="connsiteX66" fmla="*/ 9097697 w 12191999"/>
              <a:gd name="connsiteY66" fmla="*/ 6059123 h 6551875"/>
              <a:gd name="connsiteX67" fmla="*/ 9056421 w 12191999"/>
              <a:gd name="connsiteY67" fmla="*/ 6043248 h 6551875"/>
              <a:gd name="connsiteX68" fmla="*/ 9010383 w 12191999"/>
              <a:gd name="connsiteY68" fmla="*/ 6027373 h 6551875"/>
              <a:gd name="connsiteX69" fmla="*/ 8957997 w 12191999"/>
              <a:gd name="connsiteY69" fmla="*/ 6016261 h 6551875"/>
              <a:gd name="connsiteX70" fmla="*/ 8897671 w 12191999"/>
              <a:gd name="connsiteY70" fmla="*/ 6009911 h 6551875"/>
              <a:gd name="connsiteX71" fmla="*/ 8827821 w 12191999"/>
              <a:gd name="connsiteY71" fmla="*/ 6006736 h 6551875"/>
              <a:gd name="connsiteX72" fmla="*/ 8761147 w 12191999"/>
              <a:gd name="connsiteY72" fmla="*/ 6009911 h 6551875"/>
              <a:gd name="connsiteX73" fmla="*/ 8700821 w 12191999"/>
              <a:gd name="connsiteY73" fmla="*/ 6016261 h 6551875"/>
              <a:gd name="connsiteX74" fmla="*/ 8648433 w 12191999"/>
              <a:gd name="connsiteY74" fmla="*/ 6027373 h 6551875"/>
              <a:gd name="connsiteX75" fmla="*/ 8602397 w 12191999"/>
              <a:gd name="connsiteY75" fmla="*/ 6043248 h 6551875"/>
              <a:gd name="connsiteX76" fmla="*/ 8561121 w 12191999"/>
              <a:gd name="connsiteY76" fmla="*/ 6059123 h 6551875"/>
              <a:gd name="connsiteX77" fmla="*/ 8524609 w 12191999"/>
              <a:gd name="connsiteY77" fmla="*/ 6074998 h 6551875"/>
              <a:gd name="connsiteX78" fmla="*/ 8486509 w 12191999"/>
              <a:gd name="connsiteY78" fmla="*/ 6094048 h 6551875"/>
              <a:gd name="connsiteX79" fmla="*/ 8448409 w 12191999"/>
              <a:gd name="connsiteY79" fmla="*/ 6113098 h 6551875"/>
              <a:gd name="connsiteX80" fmla="*/ 8411897 w 12191999"/>
              <a:gd name="connsiteY80" fmla="*/ 6132148 h 6551875"/>
              <a:gd name="connsiteX81" fmla="*/ 8370622 w 12191999"/>
              <a:gd name="connsiteY81" fmla="*/ 6148023 h 6551875"/>
              <a:gd name="connsiteX82" fmla="*/ 8324584 w 12191999"/>
              <a:gd name="connsiteY82" fmla="*/ 6162311 h 6551875"/>
              <a:gd name="connsiteX83" fmla="*/ 8272197 w 12191999"/>
              <a:gd name="connsiteY83" fmla="*/ 6173423 h 6551875"/>
              <a:gd name="connsiteX84" fmla="*/ 8211872 w 12191999"/>
              <a:gd name="connsiteY84" fmla="*/ 6181361 h 6551875"/>
              <a:gd name="connsiteX85" fmla="*/ 8143609 w 12191999"/>
              <a:gd name="connsiteY85" fmla="*/ 6182948 h 6551875"/>
              <a:gd name="connsiteX86" fmla="*/ 8075347 w 12191999"/>
              <a:gd name="connsiteY86" fmla="*/ 6181361 h 6551875"/>
              <a:gd name="connsiteX87" fmla="*/ 8015022 w 12191999"/>
              <a:gd name="connsiteY87" fmla="*/ 6173423 h 6551875"/>
              <a:gd name="connsiteX88" fmla="*/ 7962634 w 12191999"/>
              <a:gd name="connsiteY88" fmla="*/ 6162311 h 6551875"/>
              <a:gd name="connsiteX89" fmla="*/ 7916597 w 12191999"/>
              <a:gd name="connsiteY89" fmla="*/ 6148023 h 6551875"/>
              <a:gd name="connsiteX90" fmla="*/ 7875322 w 12191999"/>
              <a:gd name="connsiteY90" fmla="*/ 6132148 h 6551875"/>
              <a:gd name="connsiteX91" fmla="*/ 7838809 w 12191999"/>
              <a:gd name="connsiteY91" fmla="*/ 6113098 h 6551875"/>
              <a:gd name="connsiteX92" fmla="*/ 7800709 w 12191999"/>
              <a:gd name="connsiteY92" fmla="*/ 6094048 h 6551875"/>
              <a:gd name="connsiteX93" fmla="*/ 7762609 w 12191999"/>
              <a:gd name="connsiteY93" fmla="*/ 6074998 h 6551875"/>
              <a:gd name="connsiteX94" fmla="*/ 7726097 w 12191999"/>
              <a:gd name="connsiteY94" fmla="*/ 6059123 h 6551875"/>
              <a:gd name="connsiteX95" fmla="*/ 7684822 w 12191999"/>
              <a:gd name="connsiteY95" fmla="*/ 6043248 h 6551875"/>
              <a:gd name="connsiteX96" fmla="*/ 7638784 w 12191999"/>
              <a:gd name="connsiteY96" fmla="*/ 6027373 h 6551875"/>
              <a:gd name="connsiteX97" fmla="*/ 7586397 w 12191999"/>
              <a:gd name="connsiteY97" fmla="*/ 6016261 h 6551875"/>
              <a:gd name="connsiteX98" fmla="*/ 7526072 w 12191999"/>
              <a:gd name="connsiteY98" fmla="*/ 6009911 h 6551875"/>
              <a:gd name="connsiteX99" fmla="*/ 7457809 w 12191999"/>
              <a:gd name="connsiteY99" fmla="*/ 6006736 h 6551875"/>
              <a:gd name="connsiteX100" fmla="*/ 7389547 w 12191999"/>
              <a:gd name="connsiteY100" fmla="*/ 6009911 h 6551875"/>
              <a:gd name="connsiteX101" fmla="*/ 7329222 w 12191999"/>
              <a:gd name="connsiteY101" fmla="*/ 6016261 h 6551875"/>
              <a:gd name="connsiteX102" fmla="*/ 7276834 w 12191999"/>
              <a:gd name="connsiteY102" fmla="*/ 6027373 h 6551875"/>
              <a:gd name="connsiteX103" fmla="*/ 7230797 w 12191999"/>
              <a:gd name="connsiteY103" fmla="*/ 6043248 h 6551875"/>
              <a:gd name="connsiteX104" fmla="*/ 7189522 w 12191999"/>
              <a:gd name="connsiteY104" fmla="*/ 6059123 h 6551875"/>
              <a:gd name="connsiteX105" fmla="*/ 7153009 w 12191999"/>
              <a:gd name="connsiteY105" fmla="*/ 6074998 h 6551875"/>
              <a:gd name="connsiteX106" fmla="*/ 7114909 w 12191999"/>
              <a:gd name="connsiteY106" fmla="*/ 6094048 h 6551875"/>
              <a:gd name="connsiteX107" fmla="*/ 7076809 w 12191999"/>
              <a:gd name="connsiteY107" fmla="*/ 6113098 h 6551875"/>
              <a:gd name="connsiteX108" fmla="*/ 7040297 w 12191999"/>
              <a:gd name="connsiteY108" fmla="*/ 6132148 h 6551875"/>
              <a:gd name="connsiteX109" fmla="*/ 6999022 w 12191999"/>
              <a:gd name="connsiteY109" fmla="*/ 6148023 h 6551875"/>
              <a:gd name="connsiteX110" fmla="*/ 6952984 w 12191999"/>
              <a:gd name="connsiteY110" fmla="*/ 6162311 h 6551875"/>
              <a:gd name="connsiteX111" fmla="*/ 6900597 w 12191999"/>
              <a:gd name="connsiteY111" fmla="*/ 6173423 h 6551875"/>
              <a:gd name="connsiteX112" fmla="*/ 6840272 w 12191999"/>
              <a:gd name="connsiteY112" fmla="*/ 6181361 h 6551875"/>
              <a:gd name="connsiteX113" fmla="*/ 6781800 w 12191999"/>
              <a:gd name="connsiteY113" fmla="*/ 6182721 h 6551875"/>
              <a:gd name="connsiteX114" fmla="*/ 6723328 w 12191999"/>
              <a:gd name="connsiteY114" fmla="*/ 6181361 h 6551875"/>
              <a:gd name="connsiteX115" fmla="*/ 6663003 w 12191999"/>
              <a:gd name="connsiteY115" fmla="*/ 6173423 h 6551875"/>
              <a:gd name="connsiteX116" fmla="*/ 6610615 w 12191999"/>
              <a:gd name="connsiteY116" fmla="*/ 6162311 h 6551875"/>
              <a:gd name="connsiteX117" fmla="*/ 6564578 w 12191999"/>
              <a:gd name="connsiteY117" fmla="*/ 6148023 h 6551875"/>
              <a:gd name="connsiteX118" fmla="*/ 6523303 w 12191999"/>
              <a:gd name="connsiteY118" fmla="*/ 6132148 h 6551875"/>
              <a:gd name="connsiteX119" fmla="*/ 6486790 w 12191999"/>
              <a:gd name="connsiteY119" fmla="*/ 6113098 h 6551875"/>
              <a:gd name="connsiteX120" fmla="*/ 6448690 w 12191999"/>
              <a:gd name="connsiteY120" fmla="*/ 6094048 h 6551875"/>
              <a:gd name="connsiteX121" fmla="*/ 6410590 w 12191999"/>
              <a:gd name="connsiteY121" fmla="*/ 6074998 h 6551875"/>
              <a:gd name="connsiteX122" fmla="*/ 6374078 w 12191999"/>
              <a:gd name="connsiteY122" fmla="*/ 6059123 h 6551875"/>
              <a:gd name="connsiteX123" fmla="*/ 6332803 w 12191999"/>
              <a:gd name="connsiteY123" fmla="*/ 6043248 h 6551875"/>
              <a:gd name="connsiteX124" fmla="*/ 6286765 w 12191999"/>
              <a:gd name="connsiteY124" fmla="*/ 6027373 h 6551875"/>
              <a:gd name="connsiteX125" fmla="*/ 6234378 w 12191999"/>
              <a:gd name="connsiteY125" fmla="*/ 6016261 h 6551875"/>
              <a:gd name="connsiteX126" fmla="*/ 6174053 w 12191999"/>
              <a:gd name="connsiteY126" fmla="*/ 6009911 h 6551875"/>
              <a:gd name="connsiteX127" fmla="*/ 6105790 w 12191999"/>
              <a:gd name="connsiteY127" fmla="*/ 6006736 h 6551875"/>
              <a:gd name="connsiteX128" fmla="*/ 6096000 w 12191999"/>
              <a:gd name="connsiteY128" fmla="*/ 6007191 h 6551875"/>
              <a:gd name="connsiteX129" fmla="*/ 6086211 w 12191999"/>
              <a:gd name="connsiteY129" fmla="*/ 6006736 h 6551875"/>
              <a:gd name="connsiteX130" fmla="*/ 6017949 w 12191999"/>
              <a:gd name="connsiteY130" fmla="*/ 6009911 h 6551875"/>
              <a:gd name="connsiteX131" fmla="*/ 5957622 w 12191999"/>
              <a:gd name="connsiteY131" fmla="*/ 6016261 h 6551875"/>
              <a:gd name="connsiteX132" fmla="*/ 5905235 w 12191999"/>
              <a:gd name="connsiteY132" fmla="*/ 6027373 h 6551875"/>
              <a:gd name="connsiteX133" fmla="*/ 5859197 w 12191999"/>
              <a:gd name="connsiteY133" fmla="*/ 6043248 h 6551875"/>
              <a:gd name="connsiteX134" fmla="*/ 5817922 w 12191999"/>
              <a:gd name="connsiteY134" fmla="*/ 6059123 h 6551875"/>
              <a:gd name="connsiteX135" fmla="*/ 5781409 w 12191999"/>
              <a:gd name="connsiteY135" fmla="*/ 6074998 h 6551875"/>
              <a:gd name="connsiteX136" fmla="*/ 5743309 w 12191999"/>
              <a:gd name="connsiteY136" fmla="*/ 6094048 h 6551875"/>
              <a:gd name="connsiteX137" fmla="*/ 5705211 w 12191999"/>
              <a:gd name="connsiteY137" fmla="*/ 6113098 h 6551875"/>
              <a:gd name="connsiteX138" fmla="*/ 5668697 w 12191999"/>
              <a:gd name="connsiteY138" fmla="*/ 6132148 h 6551875"/>
              <a:gd name="connsiteX139" fmla="*/ 5627422 w 12191999"/>
              <a:gd name="connsiteY139" fmla="*/ 6148023 h 6551875"/>
              <a:gd name="connsiteX140" fmla="*/ 5581384 w 12191999"/>
              <a:gd name="connsiteY140" fmla="*/ 6162311 h 6551875"/>
              <a:gd name="connsiteX141" fmla="*/ 5528997 w 12191999"/>
              <a:gd name="connsiteY141" fmla="*/ 6173423 h 6551875"/>
              <a:gd name="connsiteX142" fmla="*/ 5468672 w 12191999"/>
              <a:gd name="connsiteY142" fmla="*/ 6181361 h 6551875"/>
              <a:gd name="connsiteX143" fmla="*/ 5410200 w 12191999"/>
              <a:gd name="connsiteY143" fmla="*/ 6182721 h 6551875"/>
              <a:gd name="connsiteX144" fmla="*/ 5351728 w 12191999"/>
              <a:gd name="connsiteY144" fmla="*/ 6181361 h 6551875"/>
              <a:gd name="connsiteX145" fmla="*/ 5291402 w 12191999"/>
              <a:gd name="connsiteY145" fmla="*/ 6173423 h 6551875"/>
              <a:gd name="connsiteX146" fmla="*/ 5239015 w 12191999"/>
              <a:gd name="connsiteY146" fmla="*/ 6162311 h 6551875"/>
              <a:gd name="connsiteX147" fmla="*/ 5192979 w 12191999"/>
              <a:gd name="connsiteY147" fmla="*/ 6148023 h 6551875"/>
              <a:gd name="connsiteX148" fmla="*/ 5151703 w 12191999"/>
              <a:gd name="connsiteY148" fmla="*/ 6132148 h 6551875"/>
              <a:gd name="connsiteX149" fmla="*/ 5115190 w 12191999"/>
              <a:gd name="connsiteY149" fmla="*/ 6113098 h 6551875"/>
              <a:gd name="connsiteX150" fmla="*/ 5077092 w 12191999"/>
              <a:gd name="connsiteY150" fmla="*/ 6094048 h 6551875"/>
              <a:gd name="connsiteX151" fmla="*/ 5038990 w 12191999"/>
              <a:gd name="connsiteY151" fmla="*/ 6074998 h 6551875"/>
              <a:gd name="connsiteX152" fmla="*/ 5002479 w 12191999"/>
              <a:gd name="connsiteY152" fmla="*/ 6059123 h 6551875"/>
              <a:gd name="connsiteX153" fmla="*/ 4961203 w 12191999"/>
              <a:gd name="connsiteY153" fmla="*/ 6043248 h 6551875"/>
              <a:gd name="connsiteX154" fmla="*/ 4915166 w 12191999"/>
              <a:gd name="connsiteY154" fmla="*/ 6027373 h 6551875"/>
              <a:gd name="connsiteX155" fmla="*/ 4862778 w 12191999"/>
              <a:gd name="connsiteY155" fmla="*/ 6016261 h 6551875"/>
              <a:gd name="connsiteX156" fmla="*/ 4802454 w 12191999"/>
              <a:gd name="connsiteY156" fmla="*/ 6009911 h 6551875"/>
              <a:gd name="connsiteX157" fmla="*/ 4734190 w 12191999"/>
              <a:gd name="connsiteY157" fmla="*/ 6006736 h 6551875"/>
              <a:gd name="connsiteX158" fmla="*/ 4665929 w 12191999"/>
              <a:gd name="connsiteY158" fmla="*/ 6009911 h 6551875"/>
              <a:gd name="connsiteX159" fmla="*/ 4605603 w 12191999"/>
              <a:gd name="connsiteY159" fmla="*/ 6016261 h 6551875"/>
              <a:gd name="connsiteX160" fmla="*/ 4553217 w 12191999"/>
              <a:gd name="connsiteY160" fmla="*/ 6027373 h 6551875"/>
              <a:gd name="connsiteX161" fmla="*/ 4507178 w 12191999"/>
              <a:gd name="connsiteY161" fmla="*/ 6043248 h 6551875"/>
              <a:gd name="connsiteX162" fmla="*/ 4465903 w 12191999"/>
              <a:gd name="connsiteY162" fmla="*/ 6059123 h 6551875"/>
              <a:gd name="connsiteX163" fmla="*/ 4429390 w 12191999"/>
              <a:gd name="connsiteY163" fmla="*/ 6074998 h 6551875"/>
              <a:gd name="connsiteX164" fmla="*/ 4353190 w 12191999"/>
              <a:gd name="connsiteY164" fmla="*/ 6113098 h 6551875"/>
              <a:gd name="connsiteX165" fmla="*/ 4316678 w 12191999"/>
              <a:gd name="connsiteY165" fmla="*/ 6132148 h 6551875"/>
              <a:gd name="connsiteX166" fmla="*/ 4275403 w 12191999"/>
              <a:gd name="connsiteY166" fmla="*/ 6148023 h 6551875"/>
              <a:gd name="connsiteX167" fmla="*/ 4229365 w 12191999"/>
              <a:gd name="connsiteY167" fmla="*/ 6162311 h 6551875"/>
              <a:gd name="connsiteX168" fmla="*/ 4176978 w 12191999"/>
              <a:gd name="connsiteY168" fmla="*/ 6173423 h 6551875"/>
              <a:gd name="connsiteX169" fmla="*/ 4116653 w 12191999"/>
              <a:gd name="connsiteY169" fmla="*/ 6181361 h 6551875"/>
              <a:gd name="connsiteX170" fmla="*/ 4048390 w 12191999"/>
              <a:gd name="connsiteY170" fmla="*/ 6182948 h 6551875"/>
              <a:gd name="connsiteX171" fmla="*/ 3980128 w 12191999"/>
              <a:gd name="connsiteY171" fmla="*/ 6181361 h 6551875"/>
              <a:gd name="connsiteX172" fmla="*/ 3919803 w 12191999"/>
              <a:gd name="connsiteY172" fmla="*/ 6173423 h 6551875"/>
              <a:gd name="connsiteX173" fmla="*/ 3867415 w 12191999"/>
              <a:gd name="connsiteY173" fmla="*/ 6162311 h 6551875"/>
              <a:gd name="connsiteX174" fmla="*/ 3821378 w 12191999"/>
              <a:gd name="connsiteY174" fmla="*/ 6148023 h 6551875"/>
              <a:gd name="connsiteX175" fmla="*/ 3780103 w 12191999"/>
              <a:gd name="connsiteY175" fmla="*/ 6132148 h 6551875"/>
              <a:gd name="connsiteX176" fmla="*/ 3743590 w 12191999"/>
              <a:gd name="connsiteY176" fmla="*/ 6113098 h 6551875"/>
              <a:gd name="connsiteX177" fmla="*/ 3705490 w 12191999"/>
              <a:gd name="connsiteY177" fmla="*/ 6094048 h 6551875"/>
              <a:gd name="connsiteX178" fmla="*/ 3667390 w 12191999"/>
              <a:gd name="connsiteY178" fmla="*/ 6074998 h 6551875"/>
              <a:gd name="connsiteX179" fmla="*/ 3630878 w 12191999"/>
              <a:gd name="connsiteY179" fmla="*/ 6059123 h 6551875"/>
              <a:gd name="connsiteX180" fmla="*/ 3589603 w 12191999"/>
              <a:gd name="connsiteY180" fmla="*/ 6043248 h 6551875"/>
              <a:gd name="connsiteX181" fmla="*/ 3543565 w 12191999"/>
              <a:gd name="connsiteY181" fmla="*/ 6027373 h 6551875"/>
              <a:gd name="connsiteX182" fmla="*/ 3491178 w 12191999"/>
              <a:gd name="connsiteY182" fmla="*/ 6016261 h 6551875"/>
              <a:gd name="connsiteX183" fmla="*/ 3430853 w 12191999"/>
              <a:gd name="connsiteY183" fmla="*/ 6009911 h 6551875"/>
              <a:gd name="connsiteX184" fmla="*/ 3361003 w 12191999"/>
              <a:gd name="connsiteY184" fmla="*/ 6006736 h 6551875"/>
              <a:gd name="connsiteX185" fmla="*/ 3294328 w 12191999"/>
              <a:gd name="connsiteY185" fmla="*/ 6009911 h 6551875"/>
              <a:gd name="connsiteX186" fmla="*/ 3234003 w 12191999"/>
              <a:gd name="connsiteY186" fmla="*/ 6016261 h 6551875"/>
              <a:gd name="connsiteX187" fmla="*/ 3181615 w 12191999"/>
              <a:gd name="connsiteY187" fmla="*/ 6027373 h 6551875"/>
              <a:gd name="connsiteX188" fmla="*/ 3135578 w 12191999"/>
              <a:gd name="connsiteY188" fmla="*/ 6043248 h 6551875"/>
              <a:gd name="connsiteX189" fmla="*/ 3094303 w 12191999"/>
              <a:gd name="connsiteY189" fmla="*/ 6059123 h 6551875"/>
              <a:gd name="connsiteX190" fmla="*/ 3057790 w 12191999"/>
              <a:gd name="connsiteY190" fmla="*/ 6074998 h 6551875"/>
              <a:gd name="connsiteX191" fmla="*/ 3019690 w 12191999"/>
              <a:gd name="connsiteY191" fmla="*/ 6094048 h 6551875"/>
              <a:gd name="connsiteX192" fmla="*/ 2981590 w 12191999"/>
              <a:gd name="connsiteY192" fmla="*/ 6113098 h 6551875"/>
              <a:gd name="connsiteX193" fmla="*/ 2945078 w 12191999"/>
              <a:gd name="connsiteY193" fmla="*/ 6132148 h 6551875"/>
              <a:gd name="connsiteX194" fmla="*/ 2903803 w 12191999"/>
              <a:gd name="connsiteY194" fmla="*/ 6148023 h 6551875"/>
              <a:gd name="connsiteX195" fmla="*/ 2857765 w 12191999"/>
              <a:gd name="connsiteY195" fmla="*/ 6162311 h 6551875"/>
              <a:gd name="connsiteX196" fmla="*/ 2805378 w 12191999"/>
              <a:gd name="connsiteY196" fmla="*/ 6173423 h 6551875"/>
              <a:gd name="connsiteX197" fmla="*/ 2745053 w 12191999"/>
              <a:gd name="connsiteY197" fmla="*/ 6181361 h 6551875"/>
              <a:gd name="connsiteX198" fmla="*/ 2676790 w 12191999"/>
              <a:gd name="connsiteY198" fmla="*/ 6182948 h 6551875"/>
              <a:gd name="connsiteX199" fmla="*/ 2608528 w 12191999"/>
              <a:gd name="connsiteY199" fmla="*/ 6181361 h 6551875"/>
              <a:gd name="connsiteX200" fmla="*/ 2548203 w 12191999"/>
              <a:gd name="connsiteY200" fmla="*/ 6173423 h 6551875"/>
              <a:gd name="connsiteX201" fmla="*/ 2495815 w 12191999"/>
              <a:gd name="connsiteY201" fmla="*/ 6162311 h 6551875"/>
              <a:gd name="connsiteX202" fmla="*/ 2449778 w 12191999"/>
              <a:gd name="connsiteY202" fmla="*/ 6148023 h 6551875"/>
              <a:gd name="connsiteX203" fmla="*/ 2408503 w 12191999"/>
              <a:gd name="connsiteY203" fmla="*/ 6132148 h 6551875"/>
              <a:gd name="connsiteX204" fmla="*/ 2371990 w 12191999"/>
              <a:gd name="connsiteY204" fmla="*/ 6113098 h 6551875"/>
              <a:gd name="connsiteX205" fmla="*/ 2333890 w 12191999"/>
              <a:gd name="connsiteY205" fmla="*/ 6094048 h 6551875"/>
              <a:gd name="connsiteX206" fmla="*/ 2295790 w 12191999"/>
              <a:gd name="connsiteY206" fmla="*/ 6074998 h 6551875"/>
              <a:gd name="connsiteX207" fmla="*/ 2259278 w 12191999"/>
              <a:gd name="connsiteY207" fmla="*/ 6059123 h 6551875"/>
              <a:gd name="connsiteX208" fmla="*/ 2218003 w 12191999"/>
              <a:gd name="connsiteY208" fmla="*/ 6043248 h 6551875"/>
              <a:gd name="connsiteX209" fmla="*/ 2171965 w 12191999"/>
              <a:gd name="connsiteY209" fmla="*/ 6027373 h 6551875"/>
              <a:gd name="connsiteX210" fmla="*/ 2119578 w 12191999"/>
              <a:gd name="connsiteY210" fmla="*/ 6016261 h 6551875"/>
              <a:gd name="connsiteX211" fmla="*/ 2059253 w 12191999"/>
              <a:gd name="connsiteY211" fmla="*/ 6009911 h 6551875"/>
              <a:gd name="connsiteX212" fmla="*/ 1990990 w 12191999"/>
              <a:gd name="connsiteY212" fmla="*/ 6006736 h 6551875"/>
              <a:gd name="connsiteX213" fmla="*/ 1922728 w 12191999"/>
              <a:gd name="connsiteY213" fmla="*/ 6009911 h 6551875"/>
              <a:gd name="connsiteX214" fmla="*/ 1862403 w 12191999"/>
              <a:gd name="connsiteY214" fmla="*/ 6016261 h 6551875"/>
              <a:gd name="connsiteX215" fmla="*/ 1810015 w 12191999"/>
              <a:gd name="connsiteY215" fmla="*/ 6027373 h 6551875"/>
              <a:gd name="connsiteX216" fmla="*/ 1763978 w 12191999"/>
              <a:gd name="connsiteY216" fmla="*/ 6043248 h 6551875"/>
              <a:gd name="connsiteX217" fmla="*/ 1722703 w 12191999"/>
              <a:gd name="connsiteY217" fmla="*/ 6059123 h 6551875"/>
              <a:gd name="connsiteX218" fmla="*/ 1686190 w 12191999"/>
              <a:gd name="connsiteY218" fmla="*/ 6074998 h 6551875"/>
              <a:gd name="connsiteX219" fmla="*/ 1648090 w 12191999"/>
              <a:gd name="connsiteY219" fmla="*/ 6094048 h 6551875"/>
              <a:gd name="connsiteX220" fmla="*/ 1609990 w 12191999"/>
              <a:gd name="connsiteY220" fmla="*/ 6113098 h 6551875"/>
              <a:gd name="connsiteX221" fmla="*/ 1573478 w 12191999"/>
              <a:gd name="connsiteY221" fmla="*/ 6132148 h 6551875"/>
              <a:gd name="connsiteX222" fmla="*/ 1532203 w 12191999"/>
              <a:gd name="connsiteY222" fmla="*/ 6148023 h 6551875"/>
              <a:gd name="connsiteX223" fmla="*/ 1486165 w 12191999"/>
              <a:gd name="connsiteY223" fmla="*/ 6162311 h 6551875"/>
              <a:gd name="connsiteX224" fmla="*/ 1433778 w 12191999"/>
              <a:gd name="connsiteY224" fmla="*/ 6173423 h 6551875"/>
              <a:gd name="connsiteX225" fmla="*/ 1373453 w 12191999"/>
              <a:gd name="connsiteY225" fmla="*/ 6181361 h 6551875"/>
              <a:gd name="connsiteX226" fmla="*/ 1305190 w 12191999"/>
              <a:gd name="connsiteY226" fmla="*/ 6182948 h 6551875"/>
              <a:gd name="connsiteX227" fmla="*/ 1236928 w 12191999"/>
              <a:gd name="connsiteY227" fmla="*/ 6181361 h 6551875"/>
              <a:gd name="connsiteX228" fmla="*/ 1176603 w 12191999"/>
              <a:gd name="connsiteY228" fmla="*/ 6173423 h 6551875"/>
              <a:gd name="connsiteX229" fmla="*/ 1124215 w 12191999"/>
              <a:gd name="connsiteY229" fmla="*/ 6162311 h 6551875"/>
              <a:gd name="connsiteX230" fmla="*/ 1078178 w 12191999"/>
              <a:gd name="connsiteY230" fmla="*/ 6148023 h 6551875"/>
              <a:gd name="connsiteX231" fmla="*/ 1036903 w 12191999"/>
              <a:gd name="connsiteY231" fmla="*/ 6132148 h 6551875"/>
              <a:gd name="connsiteX232" fmla="*/ 1000390 w 12191999"/>
              <a:gd name="connsiteY232" fmla="*/ 6113098 h 6551875"/>
              <a:gd name="connsiteX233" fmla="*/ 962290 w 12191999"/>
              <a:gd name="connsiteY233" fmla="*/ 6094048 h 6551875"/>
              <a:gd name="connsiteX234" fmla="*/ 924190 w 12191999"/>
              <a:gd name="connsiteY234" fmla="*/ 6074998 h 6551875"/>
              <a:gd name="connsiteX235" fmla="*/ 887678 w 12191999"/>
              <a:gd name="connsiteY235" fmla="*/ 6059123 h 6551875"/>
              <a:gd name="connsiteX236" fmla="*/ 846403 w 12191999"/>
              <a:gd name="connsiteY236" fmla="*/ 6043248 h 6551875"/>
              <a:gd name="connsiteX237" fmla="*/ 800365 w 12191999"/>
              <a:gd name="connsiteY237" fmla="*/ 6027373 h 6551875"/>
              <a:gd name="connsiteX238" fmla="*/ 747978 w 12191999"/>
              <a:gd name="connsiteY238" fmla="*/ 6016261 h 6551875"/>
              <a:gd name="connsiteX239" fmla="*/ 687653 w 12191999"/>
              <a:gd name="connsiteY239" fmla="*/ 6009911 h 6551875"/>
              <a:gd name="connsiteX240" fmla="*/ 619390 w 12191999"/>
              <a:gd name="connsiteY240" fmla="*/ 6006736 h 6551875"/>
              <a:gd name="connsiteX241" fmla="*/ 551128 w 12191999"/>
              <a:gd name="connsiteY241" fmla="*/ 6009911 h 6551875"/>
              <a:gd name="connsiteX242" fmla="*/ 490803 w 12191999"/>
              <a:gd name="connsiteY242" fmla="*/ 6016261 h 6551875"/>
              <a:gd name="connsiteX243" fmla="*/ 438415 w 12191999"/>
              <a:gd name="connsiteY243" fmla="*/ 6027373 h 6551875"/>
              <a:gd name="connsiteX244" fmla="*/ 392378 w 12191999"/>
              <a:gd name="connsiteY244" fmla="*/ 6043248 h 6551875"/>
              <a:gd name="connsiteX245" fmla="*/ 351103 w 12191999"/>
              <a:gd name="connsiteY245" fmla="*/ 6059123 h 6551875"/>
              <a:gd name="connsiteX246" fmla="*/ 314590 w 12191999"/>
              <a:gd name="connsiteY246" fmla="*/ 6074998 h 6551875"/>
              <a:gd name="connsiteX247" fmla="*/ 276490 w 12191999"/>
              <a:gd name="connsiteY247" fmla="*/ 6094048 h 6551875"/>
              <a:gd name="connsiteX248" fmla="*/ 238390 w 12191999"/>
              <a:gd name="connsiteY248" fmla="*/ 6113098 h 6551875"/>
              <a:gd name="connsiteX249" fmla="*/ 201878 w 12191999"/>
              <a:gd name="connsiteY249" fmla="*/ 6132148 h 6551875"/>
              <a:gd name="connsiteX250" fmla="*/ 160603 w 12191999"/>
              <a:gd name="connsiteY250" fmla="*/ 6148023 h 6551875"/>
              <a:gd name="connsiteX251" fmla="*/ 114565 w 12191999"/>
              <a:gd name="connsiteY251" fmla="*/ 6162311 h 6551875"/>
              <a:gd name="connsiteX252" fmla="*/ 62178 w 12191999"/>
              <a:gd name="connsiteY252" fmla="*/ 6173423 h 6551875"/>
              <a:gd name="connsiteX253" fmla="*/ 1853 w 12191999"/>
              <a:gd name="connsiteY253" fmla="*/ 6181361 h 6551875"/>
              <a:gd name="connsiteX254" fmla="*/ 1 w 12191999"/>
              <a:gd name="connsiteY254" fmla="*/ 6181404 h 6551875"/>
              <a:gd name="connsiteX255" fmla="*/ 1 w 12191999"/>
              <a:gd name="connsiteY255" fmla="*/ 6551875 h 6551875"/>
              <a:gd name="connsiteX256" fmla="*/ 0 w 12191999"/>
              <a:gd name="connsiteY256" fmla="*/ 6551875 h 6551875"/>
              <a:gd name="connsiteX257" fmla="*/ 0 w 12191999"/>
              <a:gd name="connsiteY257" fmla="*/ 0 h 655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191999" h="6551875">
                <a:moveTo>
                  <a:pt x="0" y="0"/>
                </a:moveTo>
                <a:lnTo>
                  <a:pt x="12191999" y="0"/>
                </a:lnTo>
                <a:lnTo>
                  <a:pt x="12191999" y="6181404"/>
                </a:lnTo>
                <a:lnTo>
                  <a:pt x="12190147" y="6181361"/>
                </a:lnTo>
                <a:lnTo>
                  <a:pt x="12129821" y="6173424"/>
                </a:lnTo>
                <a:lnTo>
                  <a:pt x="12077433" y="6162311"/>
                </a:lnTo>
                <a:lnTo>
                  <a:pt x="12031397" y="6148023"/>
                </a:lnTo>
                <a:lnTo>
                  <a:pt x="11990121" y="6132148"/>
                </a:lnTo>
                <a:lnTo>
                  <a:pt x="11953609" y="6113098"/>
                </a:lnTo>
                <a:lnTo>
                  <a:pt x="11915509" y="6094048"/>
                </a:lnTo>
                <a:lnTo>
                  <a:pt x="11877409" y="6074998"/>
                </a:lnTo>
                <a:lnTo>
                  <a:pt x="11840897" y="6059123"/>
                </a:lnTo>
                <a:lnTo>
                  <a:pt x="11799621" y="6043248"/>
                </a:lnTo>
                <a:lnTo>
                  <a:pt x="11753583" y="6027373"/>
                </a:lnTo>
                <a:lnTo>
                  <a:pt x="11701197" y="6016261"/>
                </a:lnTo>
                <a:lnTo>
                  <a:pt x="11640871" y="6009911"/>
                </a:lnTo>
                <a:lnTo>
                  <a:pt x="11572609" y="6006736"/>
                </a:lnTo>
                <a:lnTo>
                  <a:pt x="11504347" y="6009911"/>
                </a:lnTo>
                <a:lnTo>
                  <a:pt x="11444021" y="6016261"/>
                </a:lnTo>
                <a:lnTo>
                  <a:pt x="11391633" y="6027373"/>
                </a:lnTo>
                <a:lnTo>
                  <a:pt x="11345597" y="6043248"/>
                </a:lnTo>
                <a:lnTo>
                  <a:pt x="11304321" y="6059123"/>
                </a:lnTo>
                <a:lnTo>
                  <a:pt x="11267809" y="6074998"/>
                </a:lnTo>
                <a:lnTo>
                  <a:pt x="11229709" y="6094048"/>
                </a:lnTo>
                <a:lnTo>
                  <a:pt x="11191609" y="6113098"/>
                </a:lnTo>
                <a:lnTo>
                  <a:pt x="11155097" y="6132148"/>
                </a:lnTo>
                <a:lnTo>
                  <a:pt x="11113821" y="6148023"/>
                </a:lnTo>
                <a:lnTo>
                  <a:pt x="11067783" y="6162311"/>
                </a:lnTo>
                <a:lnTo>
                  <a:pt x="11015397" y="6173423"/>
                </a:lnTo>
                <a:lnTo>
                  <a:pt x="10955071" y="6181361"/>
                </a:lnTo>
                <a:lnTo>
                  <a:pt x="10886809" y="6182948"/>
                </a:lnTo>
                <a:lnTo>
                  <a:pt x="10818547" y="6181361"/>
                </a:lnTo>
                <a:lnTo>
                  <a:pt x="10758221" y="6173423"/>
                </a:lnTo>
                <a:lnTo>
                  <a:pt x="10705833" y="6162311"/>
                </a:lnTo>
                <a:lnTo>
                  <a:pt x="10659797" y="6148023"/>
                </a:lnTo>
                <a:lnTo>
                  <a:pt x="10618521" y="6132148"/>
                </a:lnTo>
                <a:lnTo>
                  <a:pt x="10582009" y="6113098"/>
                </a:lnTo>
                <a:lnTo>
                  <a:pt x="10543909" y="6094048"/>
                </a:lnTo>
                <a:lnTo>
                  <a:pt x="10505809" y="6074998"/>
                </a:lnTo>
                <a:lnTo>
                  <a:pt x="10469297" y="6059123"/>
                </a:lnTo>
                <a:lnTo>
                  <a:pt x="10428021" y="6043248"/>
                </a:lnTo>
                <a:lnTo>
                  <a:pt x="10381983" y="6027373"/>
                </a:lnTo>
                <a:lnTo>
                  <a:pt x="10329597" y="6016261"/>
                </a:lnTo>
                <a:lnTo>
                  <a:pt x="10269271" y="6009911"/>
                </a:lnTo>
                <a:lnTo>
                  <a:pt x="10201009" y="6006736"/>
                </a:lnTo>
                <a:lnTo>
                  <a:pt x="10132747" y="6009911"/>
                </a:lnTo>
                <a:lnTo>
                  <a:pt x="10072421" y="6016261"/>
                </a:lnTo>
                <a:lnTo>
                  <a:pt x="10020033" y="6027373"/>
                </a:lnTo>
                <a:lnTo>
                  <a:pt x="9973997" y="6043248"/>
                </a:lnTo>
                <a:lnTo>
                  <a:pt x="9932721" y="6059123"/>
                </a:lnTo>
                <a:lnTo>
                  <a:pt x="9896209" y="6074998"/>
                </a:lnTo>
                <a:lnTo>
                  <a:pt x="9820009" y="6113098"/>
                </a:lnTo>
                <a:lnTo>
                  <a:pt x="9783497" y="6132148"/>
                </a:lnTo>
                <a:lnTo>
                  <a:pt x="9742221" y="6148023"/>
                </a:lnTo>
                <a:lnTo>
                  <a:pt x="9696183" y="6162311"/>
                </a:lnTo>
                <a:lnTo>
                  <a:pt x="9643797" y="6173423"/>
                </a:lnTo>
                <a:lnTo>
                  <a:pt x="9583471" y="6181361"/>
                </a:lnTo>
                <a:lnTo>
                  <a:pt x="9515209" y="6182948"/>
                </a:lnTo>
                <a:lnTo>
                  <a:pt x="9446947" y="6181361"/>
                </a:lnTo>
                <a:lnTo>
                  <a:pt x="9386621" y="6173423"/>
                </a:lnTo>
                <a:lnTo>
                  <a:pt x="9334233" y="6162311"/>
                </a:lnTo>
                <a:lnTo>
                  <a:pt x="9288197" y="6148023"/>
                </a:lnTo>
                <a:lnTo>
                  <a:pt x="9246921" y="6132148"/>
                </a:lnTo>
                <a:lnTo>
                  <a:pt x="9210409" y="6113098"/>
                </a:lnTo>
                <a:lnTo>
                  <a:pt x="9172309" y="6094048"/>
                </a:lnTo>
                <a:lnTo>
                  <a:pt x="9134209" y="6074998"/>
                </a:lnTo>
                <a:lnTo>
                  <a:pt x="9097697" y="6059123"/>
                </a:lnTo>
                <a:lnTo>
                  <a:pt x="9056421" y="6043248"/>
                </a:lnTo>
                <a:lnTo>
                  <a:pt x="9010383" y="6027373"/>
                </a:lnTo>
                <a:lnTo>
                  <a:pt x="8957997" y="6016261"/>
                </a:lnTo>
                <a:lnTo>
                  <a:pt x="8897671" y="6009911"/>
                </a:lnTo>
                <a:lnTo>
                  <a:pt x="8827821" y="6006736"/>
                </a:lnTo>
                <a:lnTo>
                  <a:pt x="8761147" y="6009911"/>
                </a:lnTo>
                <a:lnTo>
                  <a:pt x="8700821" y="6016261"/>
                </a:lnTo>
                <a:lnTo>
                  <a:pt x="8648433" y="6027373"/>
                </a:lnTo>
                <a:lnTo>
                  <a:pt x="8602397" y="6043248"/>
                </a:lnTo>
                <a:lnTo>
                  <a:pt x="8561121" y="6059123"/>
                </a:lnTo>
                <a:lnTo>
                  <a:pt x="8524609" y="6074998"/>
                </a:lnTo>
                <a:lnTo>
                  <a:pt x="8486509" y="6094048"/>
                </a:lnTo>
                <a:lnTo>
                  <a:pt x="8448409" y="6113098"/>
                </a:lnTo>
                <a:lnTo>
                  <a:pt x="8411897" y="6132148"/>
                </a:lnTo>
                <a:lnTo>
                  <a:pt x="8370622" y="6148023"/>
                </a:lnTo>
                <a:lnTo>
                  <a:pt x="8324584" y="6162311"/>
                </a:lnTo>
                <a:lnTo>
                  <a:pt x="8272197" y="6173423"/>
                </a:lnTo>
                <a:lnTo>
                  <a:pt x="8211872" y="6181361"/>
                </a:lnTo>
                <a:lnTo>
                  <a:pt x="8143609" y="6182948"/>
                </a:lnTo>
                <a:lnTo>
                  <a:pt x="8075347" y="6181361"/>
                </a:lnTo>
                <a:lnTo>
                  <a:pt x="8015022" y="6173423"/>
                </a:lnTo>
                <a:lnTo>
                  <a:pt x="7962634" y="6162311"/>
                </a:lnTo>
                <a:lnTo>
                  <a:pt x="7916597" y="6148023"/>
                </a:lnTo>
                <a:lnTo>
                  <a:pt x="7875322" y="6132148"/>
                </a:lnTo>
                <a:lnTo>
                  <a:pt x="7838809" y="6113098"/>
                </a:lnTo>
                <a:lnTo>
                  <a:pt x="7800709" y="6094048"/>
                </a:lnTo>
                <a:lnTo>
                  <a:pt x="7762609" y="6074998"/>
                </a:lnTo>
                <a:lnTo>
                  <a:pt x="7726097" y="6059123"/>
                </a:lnTo>
                <a:lnTo>
                  <a:pt x="7684822" y="6043248"/>
                </a:lnTo>
                <a:lnTo>
                  <a:pt x="7638784" y="6027373"/>
                </a:lnTo>
                <a:lnTo>
                  <a:pt x="7586397" y="6016261"/>
                </a:lnTo>
                <a:lnTo>
                  <a:pt x="7526072" y="6009911"/>
                </a:lnTo>
                <a:lnTo>
                  <a:pt x="7457809" y="6006736"/>
                </a:lnTo>
                <a:lnTo>
                  <a:pt x="7389547" y="6009911"/>
                </a:lnTo>
                <a:lnTo>
                  <a:pt x="7329222" y="6016261"/>
                </a:lnTo>
                <a:lnTo>
                  <a:pt x="7276834" y="6027373"/>
                </a:lnTo>
                <a:lnTo>
                  <a:pt x="7230797" y="6043248"/>
                </a:lnTo>
                <a:lnTo>
                  <a:pt x="7189522" y="6059123"/>
                </a:lnTo>
                <a:lnTo>
                  <a:pt x="7153009" y="6074998"/>
                </a:lnTo>
                <a:lnTo>
                  <a:pt x="7114909" y="6094048"/>
                </a:lnTo>
                <a:lnTo>
                  <a:pt x="7076809" y="6113098"/>
                </a:lnTo>
                <a:lnTo>
                  <a:pt x="7040297" y="6132148"/>
                </a:lnTo>
                <a:lnTo>
                  <a:pt x="6999022" y="6148023"/>
                </a:lnTo>
                <a:lnTo>
                  <a:pt x="6952984" y="6162311"/>
                </a:lnTo>
                <a:lnTo>
                  <a:pt x="6900597" y="6173423"/>
                </a:lnTo>
                <a:lnTo>
                  <a:pt x="6840272" y="6181361"/>
                </a:lnTo>
                <a:lnTo>
                  <a:pt x="6781800" y="6182721"/>
                </a:lnTo>
                <a:lnTo>
                  <a:pt x="6723328" y="6181361"/>
                </a:lnTo>
                <a:lnTo>
                  <a:pt x="6663003" y="6173423"/>
                </a:lnTo>
                <a:lnTo>
                  <a:pt x="6610615" y="6162311"/>
                </a:lnTo>
                <a:lnTo>
                  <a:pt x="6564578" y="6148023"/>
                </a:lnTo>
                <a:lnTo>
                  <a:pt x="6523303" y="6132148"/>
                </a:lnTo>
                <a:lnTo>
                  <a:pt x="6486790" y="6113098"/>
                </a:lnTo>
                <a:lnTo>
                  <a:pt x="6448690" y="6094048"/>
                </a:lnTo>
                <a:lnTo>
                  <a:pt x="6410590" y="6074998"/>
                </a:lnTo>
                <a:lnTo>
                  <a:pt x="6374078" y="6059123"/>
                </a:lnTo>
                <a:lnTo>
                  <a:pt x="6332803" y="6043248"/>
                </a:lnTo>
                <a:lnTo>
                  <a:pt x="6286765" y="6027373"/>
                </a:lnTo>
                <a:lnTo>
                  <a:pt x="6234378" y="6016261"/>
                </a:lnTo>
                <a:lnTo>
                  <a:pt x="6174053" y="6009911"/>
                </a:lnTo>
                <a:lnTo>
                  <a:pt x="6105790" y="6006736"/>
                </a:lnTo>
                <a:lnTo>
                  <a:pt x="6096000" y="6007191"/>
                </a:lnTo>
                <a:lnTo>
                  <a:pt x="6086211" y="6006736"/>
                </a:lnTo>
                <a:lnTo>
                  <a:pt x="6017949" y="6009911"/>
                </a:lnTo>
                <a:lnTo>
                  <a:pt x="5957622" y="6016261"/>
                </a:lnTo>
                <a:lnTo>
                  <a:pt x="5905235" y="6027373"/>
                </a:lnTo>
                <a:lnTo>
                  <a:pt x="5859197" y="6043248"/>
                </a:lnTo>
                <a:lnTo>
                  <a:pt x="5817922" y="6059123"/>
                </a:lnTo>
                <a:lnTo>
                  <a:pt x="5781409" y="6074998"/>
                </a:lnTo>
                <a:lnTo>
                  <a:pt x="5743309" y="6094048"/>
                </a:lnTo>
                <a:lnTo>
                  <a:pt x="5705211" y="6113098"/>
                </a:lnTo>
                <a:lnTo>
                  <a:pt x="5668697" y="6132148"/>
                </a:lnTo>
                <a:lnTo>
                  <a:pt x="5627422" y="6148023"/>
                </a:lnTo>
                <a:lnTo>
                  <a:pt x="5581384" y="6162311"/>
                </a:lnTo>
                <a:lnTo>
                  <a:pt x="5528997" y="6173423"/>
                </a:lnTo>
                <a:lnTo>
                  <a:pt x="5468672" y="6181361"/>
                </a:lnTo>
                <a:lnTo>
                  <a:pt x="5410200" y="6182721"/>
                </a:lnTo>
                <a:lnTo>
                  <a:pt x="5351728" y="6181361"/>
                </a:lnTo>
                <a:lnTo>
                  <a:pt x="5291402" y="6173423"/>
                </a:lnTo>
                <a:lnTo>
                  <a:pt x="5239015" y="6162311"/>
                </a:lnTo>
                <a:lnTo>
                  <a:pt x="5192979" y="6148023"/>
                </a:lnTo>
                <a:lnTo>
                  <a:pt x="5151703" y="6132148"/>
                </a:lnTo>
                <a:lnTo>
                  <a:pt x="5115190" y="6113098"/>
                </a:lnTo>
                <a:lnTo>
                  <a:pt x="5077092" y="6094048"/>
                </a:lnTo>
                <a:lnTo>
                  <a:pt x="5038990" y="6074998"/>
                </a:lnTo>
                <a:lnTo>
                  <a:pt x="5002479" y="6059123"/>
                </a:lnTo>
                <a:lnTo>
                  <a:pt x="4961203" y="6043248"/>
                </a:lnTo>
                <a:lnTo>
                  <a:pt x="4915166" y="6027373"/>
                </a:lnTo>
                <a:lnTo>
                  <a:pt x="4862778" y="6016261"/>
                </a:lnTo>
                <a:lnTo>
                  <a:pt x="4802454" y="6009911"/>
                </a:lnTo>
                <a:lnTo>
                  <a:pt x="4734190" y="6006736"/>
                </a:lnTo>
                <a:lnTo>
                  <a:pt x="4665929" y="6009911"/>
                </a:lnTo>
                <a:lnTo>
                  <a:pt x="4605603" y="6016261"/>
                </a:lnTo>
                <a:lnTo>
                  <a:pt x="4553217" y="6027373"/>
                </a:lnTo>
                <a:lnTo>
                  <a:pt x="4507178" y="6043248"/>
                </a:lnTo>
                <a:lnTo>
                  <a:pt x="4465903" y="6059123"/>
                </a:lnTo>
                <a:lnTo>
                  <a:pt x="4429390" y="6074998"/>
                </a:lnTo>
                <a:lnTo>
                  <a:pt x="4353190" y="6113098"/>
                </a:lnTo>
                <a:lnTo>
                  <a:pt x="4316678" y="6132148"/>
                </a:lnTo>
                <a:lnTo>
                  <a:pt x="4275403" y="6148023"/>
                </a:lnTo>
                <a:lnTo>
                  <a:pt x="4229365" y="6162311"/>
                </a:lnTo>
                <a:lnTo>
                  <a:pt x="4176978" y="6173423"/>
                </a:lnTo>
                <a:lnTo>
                  <a:pt x="4116653" y="6181361"/>
                </a:lnTo>
                <a:lnTo>
                  <a:pt x="4048390" y="6182948"/>
                </a:lnTo>
                <a:lnTo>
                  <a:pt x="3980128" y="6181361"/>
                </a:lnTo>
                <a:lnTo>
                  <a:pt x="3919803" y="6173423"/>
                </a:lnTo>
                <a:lnTo>
                  <a:pt x="3867415" y="6162311"/>
                </a:lnTo>
                <a:lnTo>
                  <a:pt x="3821378" y="6148023"/>
                </a:lnTo>
                <a:lnTo>
                  <a:pt x="3780103" y="6132148"/>
                </a:lnTo>
                <a:lnTo>
                  <a:pt x="3743590" y="6113098"/>
                </a:lnTo>
                <a:lnTo>
                  <a:pt x="3705490" y="6094048"/>
                </a:lnTo>
                <a:lnTo>
                  <a:pt x="3667390" y="6074998"/>
                </a:lnTo>
                <a:lnTo>
                  <a:pt x="3630878" y="6059123"/>
                </a:lnTo>
                <a:lnTo>
                  <a:pt x="3589603" y="6043248"/>
                </a:lnTo>
                <a:lnTo>
                  <a:pt x="3543565" y="6027373"/>
                </a:lnTo>
                <a:lnTo>
                  <a:pt x="3491178" y="6016261"/>
                </a:lnTo>
                <a:lnTo>
                  <a:pt x="3430853" y="6009911"/>
                </a:lnTo>
                <a:lnTo>
                  <a:pt x="3361003" y="6006736"/>
                </a:lnTo>
                <a:lnTo>
                  <a:pt x="3294328" y="6009911"/>
                </a:lnTo>
                <a:lnTo>
                  <a:pt x="3234003" y="6016261"/>
                </a:lnTo>
                <a:lnTo>
                  <a:pt x="3181615" y="6027373"/>
                </a:lnTo>
                <a:lnTo>
                  <a:pt x="3135578" y="6043248"/>
                </a:lnTo>
                <a:lnTo>
                  <a:pt x="3094303" y="6059123"/>
                </a:lnTo>
                <a:lnTo>
                  <a:pt x="3057790" y="6074998"/>
                </a:lnTo>
                <a:lnTo>
                  <a:pt x="3019690" y="6094048"/>
                </a:lnTo>
                <a:lnTo>
                  <a:pt x="2981590" y="6113098"/>
                </a:lnTo>
                <a:lnTo>
                  <a:pt x="2945078" y="6132148"/>
                </a:lnTo>
                <a:lnTo>
                  <a:pt x="2903803" y="6148023"/>
                </a:lnTo>
                <a:lnTo>
                  <a:pt x="2857765" y="6162311"/>
                </a:lnTo>
                <a:lnTo>
                  <a:pt x="2805378" y="6173423"/>
                </a:lnTo>
                <a:lnTo>
                  <a:pt x="2745053" y="6181361"/>
                </a:lnTo>
                <a:lnTo>
                  <a:pt x="2676790" y="6182948"/>
                </a:lnTo>
                <a:lnTo>
                  <a:pt x="2608528" y="6181361"/>
                </a:lnTo>
                <a:lnTo>
                  <a:pt x="2548203" y="6173423"/>
                </a:lnTo>
                <a:lnTo>
                  <a:pt x="2495815" y="6162311"/>
                </a:lnTo>
                <a:lnTo>
                  <a:pt x="2449778" y="6148023"/>
                </a:lnTo>
                <a:lnTo>
                  <a:pt x="2408503" y="6132148"/>
                </a:lnTo>
                <a:lnTo>
                  <a:pt x="2371990" y="6113098"/>
                </a:lnTo>
                <a:lnTo>
                  <a:pt x="2333890" y="6094048"/>
                </a:lnTo>
                <a:lnTo>
                  <a:pt x="2295790" y="6074998"/>
                </a:lnTo>
                <a:lnTo>
                  <a:pt x="2259278" y="6059123"/>
                </a:lnTo>
                <a:lnTo>
                  <a:pt x="2218003" y="6043248"/>
                </a:lnTo>
                <a:lnTo>
                  <a:pt x="2171965" y="6027373"/>
                </a:lnTo>
                <a:lnTo>
                  <a:pt x="2119578" y="6016261"/>
                </a:lnTo>
                <a:lnTo>
                  <a:pt x="2059253" y="6009911"/>
                </a:lnTo>
                <a:lnTo>
                  <a:pt x="1990990" y="6006736"/>
                </a:lnTo>
                <a:lnTo>
                  <a:pt x="1922728" y="6009911"/>
                </a:lnTo>
                <a:lnTo>
                  <a:pt x="1862403" y="6016261"/>
                </a:lnTo>
                <a:lnTo>
                  <a:pt x="1810015" y="6027373"/>
                </a:lnTo>
                <a:lnTo>
                  <a:pt x="1763978" y="6043248"/>
                </a:lnTo>
                <a:lnTo>
                  <a:pt x="1722703" y="6059123"/>
                </a:lnTo>
                <a:lnTo>
                  <a:pt x="1686190" y="6074998"/>
                </a:lnTo>
                <a:lnTo>
                  <a:pt x="1648090" y="6094048"/>
                </a:lnTo>
                <a:lnTo>
                  <a:pt x="1609990" y="6113098"/>
                </a:lnTo>
                <a:lnTo>
                  <a:pt x="1573478" y="6132148"/>
                </a:lnTo>
                <a:lnTo>
                  <a:pt x="1532203" y="6148023"/>
                </a:lnTo>
                <a:lnTo>
                  <a:pt x="1486165" y="6162311"/>
                </a:lnTo>
                <a:lnTo>
                  <a:pt x="1433778" y="6173423"/>
                </a:lnTo>
                <a:lnTo>
                  <a:pt x="1373453" y="6181361"/>
                </a:lnTo>
                <a:lnTo>
                  <a:pt x="1305190" y="6182948"/>
                </a:lnTo>
                <a:lnTo>
                  <a:pt x="1236928" y="6181361"/>
                </a:lnTo>
                <a:lnTo>
                  <a:pt x="1176603" y="6173423"/>
                </a:lnTo>
                <a:lnTo>
                  <a:pt x="1124215" y="6162311"/>
                </a:lnTo>
                <a:lnTo>
                  <a:pt x="1078178" y="6148023"/>
                </a:lnTo>
                <a:lnTo>
                  <a:pt x="1036903" y="6132148"/>
                </a:lnTo>
                <a:lnTo>
                  <a:pt x="1000390" y="6113098"/>
                </a:lnTo>
                <a:lnTo>
                  <a:pt x="962290" y="6094048"/>
                </a:lnTo>
                <a:lnTo>
                  <a:pt x="924190" y="6074998"/>
                </a:lnTo>
                <a:lnTo>
                  <a:pt x="887678" y="6059123"/>
                </a:lnTo>
                <a:lnTo>
                  <a:pt x="846403" y="6043248"/>
                </a:lnTo>
                <a:lnTo>
                  <a:pt x="800365" y="6027373"/>
                </a:lnTo>
                <a:lnTo>
                  <a:pt x="747978" y="6016261"/>
                </a:lnTo>
                <a:lnTo>
                  <a:pt x="687653" y="6009911"/>
                </a:lnTo>
                <a:lnTo>
                  <a:pt x="619390" y="6006736"/>
                </a:lnTo>
                <a:lnTo>
                  <a:pt x="551128" y="6009911"/>
                </a:lnTo>
                <a:lnTo>
                  <a:pt x="490803" y="6016261"/>
                </a:lnTo>
                <a:lnTo>
                  <a:pt x="438415" y="6027373"/>
                </a:lnTo>
                <a:lnTo>
                  <a:pt x="392378" y="6043248"/>
                </a:lnTo>
                <a:lnTo>
                  <a:pt x="351103" y="6059123"/>
                </a:lnTo>
                <a:lnTo>
                  <a:pt x="314590" y="6074998"/>
                </a:lnTo>
                <a:lnTo>
                  <a:pt x="276490" y="6094048"/>
                </a:lnTo>
                <a:lnTo>
                  <a:pt x="238390" y="6113098"/>
                </a:lnTo>
                <a:lnTo>
                  <a:pt x="201878" y="6132148"/>
                </a:lnTo>
                <a:lnTo>
                  <a:pt x="160603" y="6148023"/>
                </a:lnTo>
                <a:lnTo>
                  <a:pt x="114565" y="6162311"/>
                </a:lnTo>
                <a:lnTo>
                  <a:pt x="62178" y="6173423"/>
                </a:lnTo>
                <a:lnTo>
                  <a:pt x="1853" y="6181361"/>
                </a:lnTo>
                <a:lnTo>
                  <a:pt x="1" y="6181404"/>
                </a:lnTo>
                <a:lnTo>
                  <a:pt x="1" y="6551875"/>
                </a:lnTo>
                <a:lnTo>
                  <a:pt x="0" y="655187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DF2FB3-9E8B-4ECC-8D5E-24B3AB4DF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6" y="178580"/>
            <a:ext cx="10668004" cy="11132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TIME COMPLEXITY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A0F83C-3A58-4891-8227-ED39E896D6F4}"/>
                  </a:ext>
                </a:extLst>
              </p:cNvPr>
              <p:cNvSpPr txBox="1"/>
              <p:nvPr/>
            </p:nvSpPr>
            <p:spPr>
              <a:xfrm>
                <a:off x="761994" y="1037968"/>
                <a:ext cx="10668004" cy="55139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342900" indent="-3429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>
                    <a:solidFill>
                      <a:srgbClr val="0C0909"/>
                    </a:solidFill>
                  </a:rPr>
                  <a:t>Feature Embedding Stage (S1) : O(</a:t>
                </a:r>
                <a:r>
                  <a:rPr lang="en-US" sz="2000" err="1">
                    <a:solidFill>
                      <a:srgbClr val="0C0909"/>
                    </a:solidFill>
                  </a:rPr>
                  <a:t>nnz</a:t>
                </a:r>
                <a:r>
                  <a:rPr lang="en-US" sz="2000">
                    <a:solidFill>
                      <a:srgbClr val="0C0909"/>
                    </a:solidFill>
                  </a:rPr>
                  <a:t>(X)p)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2000">
                    <a:solidFill>
                      <a:srgbClr val="0C0909"/>
                    </a:solidFill>
                  </a:rPr>
                  <a:t>	</a:t>
                </a:r>
                <a:r>
                  <a:rPr lang="en-US" sz="2000" err="1">
                    <a:solidFill>
                      <a:srgbClr val="0C0909"/>
                    </a:solidFill>
                  </a:rPr>
                  <a:t>nnz</a:t>
                </a:r>
                <a:r>
                  <a:rPr lang="en-US" sz="2000">
                    <a:solidFill>
                      <a:srgbClr val="0C0909"/>
                    </a:solidFill>
                  </a:rPr>
                  <a:t>(X) – non zeros in feature matrix, X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2000">
                    <a:solidFill>
                      <a:srgbClr val="0C0909"/>
                    </a:solidFill>
                  </a:rPr>
                  <a:t>	p – dimension of feature embeddings</a:t>
                </a:r>
              </a:p>
              <a:p>
                <a:pPr marL="342900" indent="-3429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>
                    <a:solidFill>
                      <a:srgbClr val="0C0909"/>
                    </a:solidFill>
                  </a:rPr>
                  <a:t>Neighborhood Aggregation Stage (S2) :</a:t>
                </a:r>
              </a:p>
              <a:p>
                <a:pPr marL="800100" lvl="1" indent="-342900">
                  <a:lnSpc>
                    <a:spcPct val="90000"/>
                  </a:lnSpc>
                  <a:spcAft>
                    <a:spcPts val="600"/>
                  </a:spcAft>
                  <a:buFont typeface="Wingdings" pitchFamily="2" charset="2"/>
                  <a:buChar char="Ø"/>
                </a:pPr>
                <a:r>
                  <a:rPr lang="en-US" sz="2000">
                    <a:solidFill>
                      <a:srgbClr val="0C0909"/>
                    </a:solidFill>
                  </a:rPr>
                  <a:t>Calculation of higher order neighborhoods </a:t>
                </a:r>
                <a:r>
                  <a:rPr lang="en-IN" sz="2000"/>
                  <a:t>by calculating A</a:t>
                </a:r>
                <a:r>
                  <a:rPr lang="en-IN" sz="2000" baseline="30000"/>
                  <a:t>2</a:t>
                </a:r>
                <a:endParaRPr lang="en-US" sz="2000" baseline="30000">
                  <a:solidFill>
                    <a:srgbClr val="0C0909"/>
                  </a:solidFill>
                </a:endParaRPr>
              </a:p>
              <a:p>
                <a:pPr lvl="1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2000">
                    <a:solidFill>
                      <a:srgbClr val="0C0909"/>
                    </a:solidFill>
                  </a:rPr>
                  <a:t>	O(|</a:t>
                </a:r>
                <a:r>
                  <a:rPr lang="en-US" sz="2000" err="1">
                    <a:solidFill>
                      <a:srgbClr val="0C0909"/>
                    </a:solidFill>
                  </a:rPr>
                  <a:t>E|d</a:t>
                </a:r>
                <a:r>
                  <a:rPr lang="en-US" sz="2000" baseline="-25000" err="1">
                    <a:solidFill>
                      <a:srgbClr val="0C0909"/>
                    </a:solidFill>
                  </a:rPr>
                  <a:t>max</a:t>
                </a:r>
                <a:r>
                  <a:rPr lang="en-US" sz="2000">
                    <a:solidFill>
                      <a:srgbClr val="0C0909"/>
                    </a:solidFill>
                  </a:rPr>
                  <a:t>) for 2 hop neighborhoods via sparse matrix multiplication</a:t>
                </a:r>
              </a:p>
              <a:p>
                <a:pPr lvl="1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2000">
                    <a:solidFill>
                      <a:srgbClr val="0C0909"/>
                    </a:solidFill>
                  </a:rPr>
                  <a:t>	|E| = number of edges = ½ * number of non zero entries in adjacency matrix A</a:t>
                </a:r>
              </a:p>
              <a:p>
                <a:pPr lvl="1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2000">
                    <a:solidFill>
                      <a:srgbClr val="0C0909"/>
                    </a:solidFill>
                  </a:rPr>
                  <a:t>	 </a:t>
                </a:r>
                <a:r>
                  <a:rPr lang="en-US" sz="2000" err="1">
                    <a:solidFill>
                      <a:srgbClr val="0C0909"/>
                    </a:solidFill>
                  </a:rPr>
                  <a:t>d</a:t>
                </a:r>
                <a:r>
                  <a:rPr lang="en-US" sz="2000" baseline="-25000" err="1">
                    <a:solidFill>
                      <a:srgbClr val="0C0909"/>
                    </a:solidFill>
                  </a:rPr>
                  <a:t>max</a:t>
                </a:r>
                <a:r>
                  <a:rPr lang="en-US" sz="2000" baseline="-25000">
                    <a:solidFill>
                      <a:srgbClr val="0C0909"/>
                    </a:solidFill>
                  </a:rPr>
                  <a:t> </a:t>
                </a:r>
                <a:r>
                  <a:rPr lang="en-US" sz="2000">
                    <a:solidFill>
                      <a:srgbClr val="0C0909"/>
                    </a:solidFill>
                  </a:rPr>
                  <a:t>= maximum degree across all nodes = maximum number of non-zeros in any row of A</a:t>
                </a:r>
              </a:p>
              <a:p>
                <a:pPr marL="800100" lvl="1" indent="-342900">
                  <a:lnSpc>
                    <a:spcPct val="90000"/>
                  </a:lnSpc>
                  <a:spcAft>
                    <a:spcPts val="600"/>
                  </a:spcAft>
                  <a:buFont typeface="Wingdings" pitchFamily="2" charset="2"/>
                  <a:buChar char="Ø"/>
                </a:pPr>
                <a:r>
                  <a:rPr lang="en-US" sz="2000">
                    <a:solidFill>
                      <a:srgbClr val="0C0909"/>
                    </a:solidFill>
                  </a:rPr>
                  <a:t>Feature Aggregation</a:t>
                </a:r>
              </a:p>
              <a:p>
                <a:pPr lvl="1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2000"/>
                  <a:t>	O(|E|2 </a:t>
                </a:r>
                <a:r>
                  <a:rPr lang="en-US" sz="2000" baseline="30000"/>
                  <a:t>(k−1)</a:t>
                </a:r>
                <a:r>
                  <a:rPr lang="en-US" sz="2000"/>
                  <a:t>p + |E</a:t>
                </a:r>
                <a:r>
                  <a:rPr lang="en-US" sz="2000" baseline="-25000"/>
                  <a:t>2</a:t>
                </a:r>
                <a:r>
                  <a:rPr lang="en-US" sz="2000"/>
                  <a:t>|2 </a:t>
                </a:r>
                <a:r>
                  <a:rPr lang="en-US" sz="2000" baseline="30000"/>
                  <a:t>(k−1)</a:t>
                </a:r>
                <a:r>
                  <a:rPr lang="en-US" sz="2000"/>
                  <a:t>p) </a:t>
                </a:r>
                <a:r>
                  <a:rPr lang="en-US" sz="2000">
                    <a:solidFill>
                      <a:srgbClr val="0C0909"/>
                    </a:solidFill>
                  </a:rPr>
                  <a:t>– </a:t>
                </a:r>
                <a:r>
                  <a:rPr lang="en-US" sz="2000"/>
                  <a:t>two sparse matrix-matrix multiplications in the concatenation </a:t>
                </a:r>
                <a:endParaRPr lang="en-US" sz="2000">
                  <a:solidFill>
                    <a:srgbClr val="0C0909"/>
                  </a:solidFill>
                </a:endParaRPr>
              </a:p>
              <a:p>
                <a:pPr lvl="1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2000">
                    <a:solidFill>
                      <a:srgbClr val="0C0909"/>
                    </a:solidFill>
                  </a:rPr>
                  <a:t> 	O(2</a:t>
                </a:r>
                <a:r>
                  <a:rPr lang="en-US" sz="2000" baseline="30000">
                    <a:solidFill>
                      <a:srgbClr val="0C0909"/>
                    </a:solidFill>
                  </a:rPr>
                  <a:t>K</a:t>
                </a:r>
                <a:r>
                  <a:rPr lang="en-US" sz="2000">
                    <a:solidFill>
                      <a:srgbClr val="0C0909"/>
                    </a:solidFill>
                  </a:rPr>
                  <a:t>(|E|+|E</a:t>
                </a:r>
                <a:r>
                  <a:rPr lang="en-US" sz="2000" baseline="-25000">
                    <a:solidFill>
                      <a:srgbClr val="0C0909"/>
                    </a:solidFill>
                  </a:rPr>
                  <a:t>2</a:t>
                </a:r>
                <a:r>
                  <a:rPr lang="en-US" sz="2000">
                    <a:solidFill>
                      <a:srgbClr val="0C0909"/>
                    </a:solidFill>
                  </a:rPr>
                  <a:t>|)p) for K – rounds aggregation</a:t>
                </a:r>
              </a:p>
              <a:p>
                <a:pPr lvl="1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2000">
                    <a:solidFill>
                      <a:srgbClr val="0C0909"/>
                    </a:solidFill>
                  </a:rPr>
                  <a:t>	 where |E</a:t>
                </a:r>
                <a:r>
                  <a:rPr lang="en-US" sz="2000" baseline="-25000">
                    <a:solidFill>
                      <a:srgbClr val="0C0909"/>
                    </a:solidFill>
                  </a:rPr>
                  <a:t>2</a:t>
                </a:r>
                <a:r>
                  <a:rPr lang="en-US" sz="2000">
                    <a:solidFill>
                      <a:srgbClr val="0C0909"/>
                    </a:solidFill>
                  </a:rPr>
                  <a:t>| = ½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C0909"/>
                        </a:solidFill>
                        <a:latin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en-US" sz="2000" baseline="-25000">
                    <a:solidFill>
                      <a:srgbClr val="0C0909"/>
                    </a:solidFill>
                  </a:rPr>
                  <a:t>v </a:t>
                </a:r>
                <a14:m>
                  <m:oMath xmlns:m="http://schemas.openxmlformats.org/officeDocument/2006/math">
                    <m:r>
                      <a:rPr lang="en-US" sz="2000" i="1" baseline="-25000">
                        <a:solidFill>
                          <a:srgbClr val="0C0909"/>
                        </a:solidFill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000" baseline="-25000">
                    <a:solidFill>
                      <a:srgbClr val="0C0909"/>
                    </a:solidFill>
                  </a:rPr>
                  <a:t> V</a:t>
                </a:r>
                <a:r>
                  <a:rPr lang="en-US" sz="2000">
                    <a:solidFill>
                      <a:srgbClr val="0C0909"/>
                    </a:solidFill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C090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000" i="1">
                                <a:solidFill>
                                  <a:srgbClr val="0C090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0C0909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rgbClr val="0C090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>
                    <a:solidFill>
                      <a:srgbClr val="0C0909"/>
                    </a:solidFill>
                  </a:rPr>
                  <a:t>(V)|</a:t>
                </a:r>
              </a:p>
              <a:p>
                <a:pPr marL="342900" indent="-3429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>
                    <a:solidFill>
                      <a:srgbClr val="0C0909"/>
                    </a:solidFill>
                  </a:rPr>
                  <a:t>Overall time complexity : O(</a:t>
                </a:r>
                <a:r>
                  <a:rPr lang="en-US" sz="2000" err="1">
                    <a:solidFill>
                      <a:srgbClr val="0C0909"/>
                    </a:solidFill>
                  </a:rPr>
                  <a:t>nnz</a:t>
                </a:r>
                <a:r>
                  <a:rPr lang="en-US" sz="2000">
                    <a:solidFill>
                      <a:srgbClr val="0C0909"/>
                    </a:solidFill>
                  </a:rPr>
                  <a:t>(X)p + |</a:t>
                </a:r>
                <a:r>
                  <a:rPr lang="en-US" sz="2000" err="1">
                    <a:solidFill>
                      <a:srgbClr val="0C0909"/>
                    </a:solidFill>
                  </a:rPr>
                  <a:t>E|d</a:t>
                </a:r>
                <a:r>
                  <a:rPr lang="en-US" sz="2000" baseline="-25000" err="1">
                    <a:solidFill>
                      <a:srgbClr val="0C0909"/>
                    </a:solidFill>
                  </a:rPr>
                  <a:t>max</a:t>
                </a:r>
                <a:r>
                  <a:rPr lang="en-US" sz="2000" baseline="-25000">
                    <a:solidFill>
                      <a:srgbClr val="0C0909"/>
                    </a:solidFill>
                  </a:rPr>
                  <a:t> </a:t>
                </a:r>
                <a:r>
                  <a:rPr lang="en-US" sz="2000">
                    <a:solidFill>
                      <a:srgbClr val="0C0909"/>
                    </a:solidFill>
                  </a:rPr>
                  <a:t>+ 2</a:t>
                </a:r>
                <a:r>
                  <a:rPr lang="en-US" sz="2000" baseline="30000">
                    <a:solidFill>
                      <a:srgbClr val="0C0909"/>
                    </a:solidFill>
                  </a:rPr>
                  <a:t>K</a:t>
                </a:r>
                <a:r>
                  <a:rPr lang="en-US" sz="2000">
                    <a:solidFill>
                      <a:srgbClr val="0C0909"/>
                    </a:solidFill>
                  </a:rPr>
                  <a:t>(|E|+|E</a:t>
                </a:r>
                <a:r>
                  <a:rPr lang="en-US" sz="2000" baseline="-25000">
                    <a:solidFill>
                      <a:srgbClr val="0C0909"/>
                    </a:solidFill>
                  </a:rPr>
                  <a:t>2</a:t>
                </a:r>
                <a:r>
                  <a:rPr lang="en-US" sz="2000">
                    <a:solidFill>
                      <a:srgbClr val="0C0909"/>
                    </a:solidFill>
                  </a:rPr>
                  <a:t>|)p) </a:t>
                </a:r>
              </a:p>
              <a:p>
                <a:pPr marL="342900" indent="-3429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>
                    <a:solidFill>
                      <a:srgbClr val="0C0909"/>
                    </a:solidFill>
                  </a:rPr>
                  <a:t>K is small in GNNs (usually 2)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2000">
                    <a:solidFill>
                      <a:srgbClr val="0C0909"/>
                    </a:solidFill>
                  </a:rPr>
                  <a:t>      Therefore, </a:t>
                </a:r>
                <a:r>
                  <a:rPr lang="en-US" sz="2000" b="1">
                    <a:solidFill>
                      <a:srgbClr val="0C0909"/>
                    </a:solidFill>
                  </a:rPr>
                  <a:t>O(|</a:t>
                </a:r>
                <a:r>
                  <a:rPr lang="en-US" sz="2000" b="1" err="1">
                    <a:solidFill>
                      <a:srgbClr val="0C0909"/>
                    </a:solidFill>
                  </a:rPr>
                  <a:t>E|d</a:t>
                </a:r>
                <a:r>
                  <a:rPr lang="en-US" sz="2000" b="1" baseline="-25000" err="1">
                    <a:solidFill>
                      <a:srgbClr val="0C0909"/>
                    </a:solidFill>
                  </a:rPr>
                  <a:t>max</a:t>
                </a:r>
                <a:r>
                  <a:rPr lang="en-US" sz="2000" b="1" baseline="-25000">
                    <a:solidFill>
                      <a:srgbClr val="0C0909"/>
                    </a:solidFill>
                  </a:rPr>
                  <a:t> </a:t>
                </a:r>
                <a:r>
                  <a:rPr lang="en-US" sz="2000" b="1">
                    <a:solidFill>
                      <a:srgbClr val="0C0909"/>
                    </a:solidFill>
                  </a:rPr>
                  <a:t>+ (</a:t>
                </a:r>
                <a:r>
                  <a:rPr lang="en-US" sz="2000" b="1" err="1">
                    <a:solidFill>
                      <a:srgbClr val="0C0909"/>
                    </a:solidFill>
                  </a:rPr>
                  <a:t>nnz</a:t>
                </a:r>
                <a:r>
                  <a:rPr lang="en-US" sz="2000" b="1">
                    <a:solidFill>
                      <a:srgbClr val="0C0909"/>
                    </a:solidFill>
                  </a:rPr>
                  <a:t>(X) + |E| + |E</a:t>
                </a:r>
                <a:r>
                  <a:rPr lang="en-US" sz="2000" b="1" baseline="-25000">
                    <a:solidFill>
                      <a:srgbClr val="0C0909"/>
                    </a:solidFill>
                  </a:rPr>
                  <a:t>2</a:t>
                </a:r>
                <a:r>
                  <a:rPr lang="en-US" sz="2000" b="1">
                    <a:solidFill>
                      <a:srgbClr val="0C0909"/>
                    </a:solidFill>
                  </a:rPr>
                  <a:t>|)p))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en-US" sz="2000">
                  <a:solidFill>
                    <a:srgbClr val="0C0909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A0F83C-3A58-4891-8227-ED39E896D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994" y="1037968"/>
                <a:ext cx="10668004" cy="5513907"/>
              </a:xfrm>
              <a:prstGeom prst="rect">
                <a:avLst/>
              </a:prstGeom>
              <a:blipFill>
                <a:blip r:embed="rId3"/>
                <a:stretch>
                  <a:fillRect l="-514" t="-1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8278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206D02-B408-4E71-AC9D-2BF408564FB1}"/>
              </a:ext>
            </a:extLst>
          </p:cNvPr>
          <p:cNvSpPr txBox="1"/>
          <p:nvPr/>
        </p:nvSpPr>
        <p:spPr>
          <a:xfrm>
            <a:off x="-216638" y="18616"/>
            <a:ext cx="51442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>
                <a:latin typeface="+mj-lt"/>
              </a:rPr>
              <a:t>RELATED WORK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22D5E8-4228-4B1C-8EC5-F0C98E352C29}"/>
              </a:ext>
            </a:extLst>
          </p:cNvPr>
          <p:cNvSpPr txBox="1"/>
          <p:nvPr/>
        </p:nvSpPr>
        <p:spPr>
          <a:xfrm>
            <a:off x="507030" y="806673"/>
            <a:ext cx="9800253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err="1">
                <a:solidFill>
                  <a:schemeClr val="accent2"/>
                </a:solidFill>
              </a:rPr>
              <a:t>MixHop</a:t>
            </a:r>
            <a:r>
              <a:rPr lang="en-US" sz="2000">
                <a:solidFill>
                  <a:schemeClr val="accent2"/>
                </a:solidFill>
              </a:rPr>
              <a:t>: Higher-Order Graph Convolution Architectures via </a:t>
            </a:r>
            <a:r>
              <a:rPr lang="en-US" sz="2000" err="1">
                <a:solidFill>
                  <a:schemeClr val="accent2"/>
                </a:solidFill>
              </a:rPr>
              <a:t>Sparsified</a:t>
            </a:r>
            <a:r>
              <a:rPr lang="en-US" sz="2000">
                <a:solidFill>
                  <a:schemeClr val="accent2"/>
                </a:solidFill>
              </a:rPr>
              <a:t> Neighborhood Mixing</a:t>
            </a:r>
            <a:r>
              <a:rPr lang="en-IN" sz="2000">
                <a:solidFill>
                  <a:schemeClr val="accent2"/>
                </a:solidFill>
              </a:rPr>
              <a:t> - </a:t>
            </a:r>
            <a:r>
              <a:rPr lang="en-IN" sz="2000" err="1">
                <a:solidFill>
                  <a:schemeClr val="accent2"/>
                </a:solidFill>
              </a:rPr>
              <a:t>Haija</a:t>
            </a:r>
            <a:r>
              <a:rPr lang="en-IN" sz="2000">
                <a:solidFill>
                  <a:schemeClr val="accent2"/>
                </a:solidFill>
              </a:rPr>
              <a:t> et al, ICML 2019</a:t>
            </a:r>
          </a:p>
          <a:p>
            <a:pPr lvl="2"/>
            <a:r>
              <a:rPr lang="en-IN" sz="2000"/>
              <a:t>Explicitly considers higher-order neighbourhoods by mixing powers of adjacency matrix in each round. A mapping function of delta operator is learnable</a:t>
            </a:r>
          </a:p>
          <a:p>
            <a:pPr lvl="2"/>
            <a:r>
              <a:rPr lang="en-IN" sz="2000"/>
              <a:t>Output layer uses a column-wise attention layer, while H</a:t>
            </a:r>
            <a:r>
              <a:rPr lang="en-IN" sz="2000" baseline="-25000"/>
              <a:t>2</a:t>
            </a:r>
            <a:r>
              <a:rPr lang="en-IN" sz="2000"/>
              <a:t>GCN uses concatenation to represent high-frequency components critical in heterophily</a:t>
            </a:r>
            <a:endParaRPr lang="en-IN" sz="2000">
              <a:solidFill>
                <a:schemeClr val="accent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>
                <a:solidFill>
                  <a:schemeClr val="accent2"/>
                </a:solidFill>
              </a:rPr>
              <a:t>Representation Learning on Graphs with Jumping Knowledge Networks</a:t>
            </a:r>
            <a:r>
              <a:rPr lang="en-IN">
                <a:solidFill>
                  <a:schemeClr val="accent2"/>
                </a:solidFill>
              </a:rPr>
              <a:t>– Xu et al, ICML 2018</a:t>
            </a:r>
          </a:p>
          <a:p>
            <a:pPr lvl="2"/>
            <a:r>
              <a:rPr lang="en-IN"/>
              <a:t>JK Networks - </a:t>
            </a:r>
            <a:r>
              <a:rPr lang="en-US"/>
              <a:t> flexibly leverages, for each node, different neighborhood ranges to enable better structure-aware representation</a:t>
            </a:r>
          </a:p>
          <a:p>
            <a:pPr lvl="2"/>
            <a:r>
              <a:rPr lang="en-US"/>
              <a:t>Jump connections and a subsequent selective but adaptive aggregation mechanism</a:t>
            </a:r>
            <a:endParaRPr lang="en-IN"/>
          </a:p>
          <a:p>
            <a:pPr marL="342900" indent="-342900">
              <a:buFont typeface="+mj-lt"/>
              <a:buAutoNum type="arabicPeriod"/>
            </a:pPr>
            <a:r>
              <a:rPr lang="en-US">
                <a:solidFill>
                  <a:schemeClr val="accent2"/>
                </a:solidFill>
              </a:rPr>
              <a:t>Convolutional Neural Networks on Graphs with Fast Localized Spectral Filtering </a:t>
            </a:r>
            <a:r>
              <a:rPr lang="en-IN">
                <a:solidFill>
                  <a:schemeClr val="accent2"/>
                </a:solidFill>
              </a:rPr>
              <a:t>– Bresson et al, </a:t>
            </a:r>
            <a:r>
              <a:rPr lang="en-IN" err="1">
                <a:solidFill>
                  <a:schemeClr val="accent2"/>
                </a:solidFill>
              </a:rPr>
              <a:t>Neurips</a:t>
            </a:r>
            <a:r>
              <a:rPr lang="en-IN">
                <a:solidFill>
                  <a:schemeClr val="accent2"/>
                </a:solidFill>
              </a:rPr>
              <a:t> 2016</a:t>
            </a:r>
          </a:p>
          <a:p>
            <a:pPr lvl="2"/>
            <a:r>
              <a:rPr lang="en-IN"/>
              <a:t>Graph Signal Processing</a:t>
            </a:r>
          </a:p>
          <a:p>
            <a:pPr lvl="2"/>
            <a:r>
              <a:rPr lang="en-IN"/>
              <a:t>GCN-</a:t>
            </a:r>
            <a:r>
              <a:rPr lang="en-IN" err="1"/>
              <a:t>Cheby</a:t>
            </a:r>
            <a:r>
              <a:rPr lang="en-IN"/>
              <a:t> - localized filters parametrization with Chebyshev polynomials of order k</a:t>
            </a:r>
            <a:endParaRPr lang="en-IN">
              <a:solidFill>
                <a:schemeClr val="accent2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000" err="1">
                <a:solidFill>
                  <a:schemeClr val="accent2"/>
                </a:solidFill>
              </a:rPr>
              <a:t>Geom</a:t>
            </a:r>
            <a:r>
              <a:rPr lang="en-IN" sz="2000">
                <a:solidFill>
                  <a:schemeClr val="accent2"/>
                </a:solidFill>
              </a:rPr>
              <a:t>-GCN: Geometric Graph Convolutional Networks  - Pei et al, ICLR 2020</a:t>
            </a:r>
          </a:p>
          <a:p>
            <a:pPr lvl="2"/>
            <a:r>
              <a:rPr lang="en-US" sz="2000"/>
              <a:t>precomputes unsupervised node embeddings and uses neighborhoods defined by geometric relationships in the resulting latent continuous space to define graph convolution</a:t>
            </a:r>
          </a:p>
          <a:p>
            <a:pPr lvl="2"/>
            <a:r>
              <a:rPr lang="en-US" sz="2000"/>
              <a:t>Geometric deep learning – Bronstein et al, CVPR  2016</a:t>
            </a:r>
          </a:p>
          <a:p>
            <a:pPr marL="800100" lvl="1" indent="-342900">
              <a:buFont typeface="+mj-lt"/>
              <a:buAutoNum type="arabicPeriod"/>
            </a:pPr>
            <a:endParaRPr lang="en-IN"/>
          </a:p>
          <a:p>
            <a:pPr marL="457200" indent="-457200">
              <a:buFont typeface="+mj-lt"/>
              <a:buAutoNum type="arabicPeriod"/>
            </a:pPr>
            <a:endParaRPr lang="en-IN" sz="2000"/>
          </a:p>
          <a:p>
            <a:pPr marL="914400" lvl="1" indent="-457200">
              <a:buFont typeface="+mj-lt"/>
              <a:buAutoNum type="arabicPeriod"/>
            </a:pPr>
            <a:endParaRPr lang="en-IN" sz="2000"/>
          </a:p>
          <a:p>
            <a:pPr marL="457200" indent="-457200">
              <a:buFont typeface="+mj-lt"/>
              <a:buAutoNum type="arabicPeriod"/>
            </a:pPr>
            <a:endParaRPr lang="en-IN" sz="2000"/>
          </a:p>
          <a:p>
            <a:pPr marL="914400" lvl="1" indent="-457200">
              <a:buFont typeface="+mj-lt"/>
              <a:buAutoNum type="arabicPeriod"/>
            </a:pPr>
            <a:endParaRPr lang="en-US" sz="2000"/>
          </a:p>
          <a:p>
            <a:pPr marL="457200" indent="-457200">
              <a:buFont typeface="+mj-lt"/>
              <a:buAutoNum type="arabicPeriod"/>
            </a:pPr>
            <a:endParaRPr lang="en-IN" sz="2000"/>
          </a:p>
          <a:p>
            <a:pPr marL="457200" indent="-457200">
              <a:buFont typeface="+mj-lt"/>
              <a:buAutoNum type="arabicPeriod"/>
            </a:pPr>
            <a:endParaRPr lang="en-IN" sz="20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9AB890-E5D1-45FE-AD5C-C33E35047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551" y="1639457"/>
            <a:ext cx="1864419" cy="44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67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C5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FF1F80-3055-5E45-BC63-821E93049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555" y="1807249"/>
            <a:ext cx="2876004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50800" dir="5400000" sx="114000" sy="114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2200">
                <a:solidFill>
                  <a:srgbClr val="FFFFFF"/>
                </a:solidFill>
              </a:rPr>
              <a:t>SEMI-SUPERVISED NODE CLASSIFICATION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30805FA-3D57-3641-A0A0-5448266CA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72" b="13175"/>
          <a:stretch/>
        </p:blipFill>
        <p:spPr>
          <a:xfrm>
            <a:off x="3907972" y="2057400"/>
            <a:ext cx="7199684" cy="2743200"/>
          </a:xfrm>
          <a:prstGeom prst="rect">
            <a:avLst/>
          </a:prstGeom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5C8792-EA28-455D-8962-CDBD3C240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7972" y="341086"/>
            <a:ext cx="7921171" cy="15530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/>
              <a:t>GOAL:</a:t>
            </a:r>
          </a:p>
          <a:p>
            <a:pPr marL="0" indent="0">
              <a:buNone/>
            </a:pPr>
            <a:r>
              <a:rPr lang="en-US" sz="2400"/>
              <a:t>Given a graph G(V,E) with adjacency matrix A, feature matrix X such that x</a:t>
            </a:r>
            <a:r>
              <a:rPr lang="en-US" sz="2400" baseline="-25000"/>
              <a:t>v </a:t>
            </a:r>
            <a:r>
              <a:rPr lang="en-US" sz="2400"/>
              <a:t>is the feature of node v, and a few labelled nodes, </a:t>
            </a:r>
            <a:r>
              <a:rPr lang="en-US" sz="2400" b="1"/>
              <a:t>predict the labels of remaining nodes</a:t>
            </a:r>
            <a:r>
              <a:rPr lang="en-US" sz="240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3A4BAC-B6A9-0547-B202-A92B4B0249CF}"/>
              </a:ext>
            </a:extLst>
          </p:cNvPr>
          <p:cNvSpPr txBox="1"/>
          <p:nvPr/>
        </p:nvSpPr>
        <p:spPr>
          <a:xfrm>
            <a:off x="3907972" y="4963886"/>
            <a:ext cx="79211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Graph Neural Networks are widely used and effective approaches to solve this task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Most GNN architectures </a:t>
            </a:r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assume homophily </a:t>
            </a:r>
            <a:r>
              <a:rPr lang="en-US" sz="2400"/>
              <a:t>in the graph structure.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964586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036F67-6EE0-48DA-9D7A-CE3964C76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030" y="319790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RELATED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4CD1B6-1367-4A7E-8BA0-7AB2E971297F}"/>
              </a:ext>
            </a:extLst>
          </p:cNvPr>
          <p:cNvSpPr txBox="1"/>
          <p:nvPr/>
        </p:nvSpPr>
        <p:spPr>
          <a:xfrm>
            <a:off x="643467" y="1440361"/>
            <a:ext cx="10905066" cy="4393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>
              <a:solidFill>
                <a:schemeClr val="accent2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accent2"/>
                </a:solidFill>
              </a:rPr>
              <a:t>Diffusion Improves Graph Learning - </a:t>
            </a:r>
            <a:r>
              <a:rPr lang="en-US" sz="2800" err="1">
                <a:solidFill>
                  <a:schemeClr val="accent2"/>
                </a:solidFill>
              </a:rPr>
              <a:t>Klicpera</a:t>
            </a:r>
            <a:r>
              <a:rPr lang="en-US" sz="2800">
                <a:solidFill>
                  <a:schemeClr val="accent2"/>
                </a:solidFill>
              </a:rPr>
              <a:t> et al, </a:t>
            </a:r>
            <a:r>
              <a:rPr lang="en-US" sz="2800" err="1">
                <a:solidFill>
                  <a:schemeClr val="accent2"/>
                </a:solidFill>
              </a:rPr>
              <a:t>NeurIPS</a:t>
            </a:r>
            <a:r>
              <a:rPr lang="en-US" sz="2800">
                <a:solidFill>
                  <a:schemeClr val="accent2"/>
                </a:solidFill>
              </a:rPr>
              <a:t> 2019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2800"/>
              <a:t>         Combining Spatial MPNN framework with theoretical Spectral approach</a:t>
            </a:r>
          </a:p>
          <a:p>
            <a:pPr marL="685800" lvl="2">
              <a:lnSpc>
                <a:spcPct val="90000"/>
              </a:lnSpc>
              <a:spcAft>
                <a:spcPts val="600"/>
              </a:spcAft>
            </a:pPr>
            <a:r>
              <a:rPr lang="en-US" sz="2800"/>
              <a:t>Graph Diffusion Convolution(GDC) - replaces the adjacency matrix with a </a:t>
            </a:r>
            <a:r>
              <a:rPr lang="en-US" sz="2800" err="1"/>
              <a:t>sparsified</a:t>
            </a:r>
            <a:r>
              <a:rPr lang="en-US" sz="2800"/>
              <a:t> version of a diffusion matrix such as Heat Kernel or </a:t>
            </a:r>
            <a:r>
              <a:rPr lang="en-US" sz="2800" err="1"/>
              <a:t>personalised</a:t>
            </a:r>
            <a:r>
              <a:rPr lang="en-US" sz="2800"/>
              <a:t> Page Rank. </a:t>
            </a:r>
          </a:p>
          <a:p>
            <a:pPr marL="685800" lvl="2">
              <a:lnSpc>
                <a:spcPct val="90000"/>
              </a:lnSpc>
              <a:spcAft>
                <a:spcPts val="600"/>
              </a:spcAft>
            </a:pPr>
            <a:r>
              <a:rPr lang="en-US" sz="2800"/>
              <a:t>Adaptive Universal Generalized PageRank Graph Neural Network – </a:t>
            </a:r>
            <a:r>
              <a:rPr lang="en-US" sz="2800" err="1"/>
              <a:t>Chien</a:t>
            </a:r>
            <a:r>
              <a:rPr lang="en-US" sz="2800"/>
              <a:t> et al, ICLR 2021</a:t>
            </a:r>
          </a:p>
          <a:p>
            <a:pPr marL="685800" lvl="2">
              <a:lnSpc>
                <a:spcPct val="90000"/>
              </a:lnSpc>
              <a:spcAft>
                <a:spcPts val="600"/>
              </a:spcAft>
            </a:pPr>
            <a:endParaRPr lang="en-US" sz="2800">
              <a:solidFill>
                <a:schemeClr val="accent2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accent2"/>
                </a:solidFill>
              </a:rPr>
              <a:t>Graph Agreement Models </a:t>
            </a:r>
            <a:r>
              <a:rPr lang="en-IN" sz="2800">
                <a:solidFill>
                  <a:schemeClr val="accent2"/>
                </a:solidFill>
              </a:rPr>
              <a:t>for Semi-Supervised Learning</a:t>
            </a:r>
            <a:r>
              <a:rPr lang="en-US" sz="2800">
                <a:solidFill>
                  <a:schemeClr val="accent2"/>
                </a:solidFill>
              </a:rPr>
              <a:t> - </a:t>
            </a:r>
            <a:r>
              <a:rPr lang="en-US" sz="2800" err="1">
                <a:solidFill>
                  <a:schemeClr val="accent2"/>
                </a:solidFill>
              </a:rPr>
              <a:t>Stretcu</a:t>
            </a:r>
            <a:r>
              <a:rPr lang="en-US" sz="2800">
                <a:solidFill>
                  <a:schemeClr val="accent2"/>
                </a:solidFill>
              </a:rPr>
              <a:t> et al, </a:t>
            </a:r>
            <a:r>
              <a:rPr lang="en-US" sz="2800" err="1">
                <a:solidFill>
                  <a:schemeClr val="accent2"/>
                </a:solidFill>
              </a:rPr>
              <a:t>NeurIPS</a:t>
            </a:r>
            <a:r>
              <a:rPr lang="en-US" sz="2800">
                <a:solidFill>
                  <a:schemeClr val="accent2"/>
                </a:solidFill>
              </a:rPr>
              <a:t> 2019</a:t>
            </a:r>
          </a:p>
          <a:p>
            <a:pPr marL="685800" lvl="2">
              <a:lnSpc>
                <a:spcPct val="90000"/>
              </a:lnSpc>
              <a:spcAft>
                <a:spcPts val="600"/>
              </a:spcAft>
            </a:pPr>
            <a:r>
              <a:rPr lang="en-US" sz="2800"/>
              <a:t>GAM - augment the classification task with an agreement task, training two models in a co-training fashion to predict whether pairs of nodes share the same label</a:t>
            </a:r>
          </a:p>
          <a:p>
            <a:pPr marL="685800" lvl="2">
              <a:lnSpc>
                <a:spcPct val="90000"/>
              </a:lnSpc>
              <a:spcAft>
                <a:spcPts val="600"/>
              </a:spcAft>
            </a:pPr>
            <a:r>
              <a:rPr lang="en-US" sz="2800"/>
              <a:t>auxiliary agreement model predicts the probability of two nodes sharing the same label as a learned function of their features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761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AF7B77-A91A-40F4-850F-4000C949139E}"/>
              </a:ext>
            </a:extLst>
          </p:cNvPr>
          <p:cNvSpPr txBox="1"/>
          <p:nvPr/>
        </p:nvSpPr>
        <p:spPr>
          <a:xfrm>
            <a:off x="470247" y="349246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RELATED</a:t>
            </a:r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WORK</a:t>
            </a:r>
            <a:endParaRPr lang="en-US" sz="36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827D0C-892A-4C38-BA92-99BE313266CD}"/>
              </a:ext>
            </a:extLst>
          </p:cNvPr>
          <p:cNvSpPr txBox="1"/>
          <p:nvPr/>
        </p:nvSpPr>
        <p:spPr>
          <a:xfrm>
            <a:off x="507030" y="1242209"/>
            <a:ext cx="10905066" cy="49026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accent2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2"/>
                </a:solidFill>
              </a:rPr>
              <a:t>Graph Markov Neural Networks – Qu et al, ICML 2019</a:t>
            </a:r>
          </a:p>
          <a:p>
            <a:pPr marL="685800" lvl="2">
              <a:lnSpc>
                <a:spcPct val="90000"/>
              </a:lnSpc>
              <a:spcAft>
                <a:spcPts val="600"/>
              </a:spcAft>
            </a:pPr>
            <a:r>
              <a:rPr lang="en-US"/>
              <a:t>GMNN models the joint label distribution with a conditional random field,</a:t>
            </a:r>
          </a:p>
          <a:p>
            <a:pPr marL="685800" lvl="2">
              <a:lnSpc>
                <a:spcPct val="90000"/>
              </a:lnSpc>
              <a:spcAft>
                <a:spcPts val="600"/>
              </a:spcAft>
            </a:pPr>
            <a:r>
              <a:rPr lang="en-US"/>
              <a:t>And then trained with expectation maximization(EM) using GNN</a:t>
            </a:r>
          </a:p>
          <a:p>
            <a:pPr marL="685800" lvl="2">
              <a:lnSpc>
                <a:spcPct val="90000"/>
              </a:lnSpc>
              <a:spcAft>
                <a:spcPts val="600"/>
              </a:spcAft>
            </a:pPr>
            <a:r>
              <a:rPr lang="en-US"/>
              <a:t>two different GNNs, one for modeling the label dependency and another for approximating the posterior label distributions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2"/>
                </a:solidFill>
              </a:rPr>
              <a:t>Residual Correlation in Graph Neural Network - Jia and Benson, SIGKDD 2020</a:t>
            </a:r>
          </a:p>
          <a:p>
            <a:pPr marL="685800" lvl="2">
              <a:lnSpc>
                <a:spcPct val="90000"/>
              </a:lnSpc>
              <a:spcAft>
                <a:spcPts val="600"/>
              </a:spcAft>
            </a:pPr>
            <a:r>
              <a:rPr lang="en-US"/>
              <a:t>CGNN - models the correlation structure in the residuals of a regression task with a multivariate Gaussian.</a:t>
            </a:r>
          </a:p>
          <a:p>
            <a:pPr marL="685800" lvl="2">
              <a:lnSpc>
                <a:spcPct val="90000"/>
              </a:lnSpc>
              <a:spcAft>
                <a:spcPts val="600"/>
              </a:spcAft>
            </a:pPr>
            <a:r>
              <a:rPr lang="en-US"/>
              <a:t>can learn negative label correlations for neighbors in heterophily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accent2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2"/>
                </a:solidFill>
              </a:rPr>
              <a:t>Graph Neural Networks with Heterophily  - Zhu et al, AAAI 2021</a:t>
            </a:r>
          </a:p>
          <a:p>
            <a:pPr marL="685800" lvl="2">
              <a:lnSpc>
                <a:spcPct val="90000"/>
              </a:lnSpc>
              <a:spcAft>
                <a:spcPts val="600"/>
              </a:spcAft>
            </a:pPr>
            <a:r>
              <a:rPr lang="en-US"/>
              <a:t>CPGNN – compatibility guided propagation GNN</a:t>
            </a:r>
          </a:p>
          <a:p>
            <a:pPr marL="685800" lvl="2">
              <a:lnSpc>
                <a:spcPct val="90000"/>
              </a:lnSpc>
              <a:spcAft>
                <a:spcPts val="600"/>
              </a:spcAft>
            </a:pPr>
            <a:r>
              <a:rPr lang="en-US"/>
              <a:t>models more complex label correlations by integrating the interpretable compatibility matrix notion from belief propagation into GNNs. </a:t>
            </a:r>
          </a:p>
          <a:p>
            <a:pPr marL="685800" lvl="2">
              <a:lnSpc>
                <a:spcPct val="90000"/>
              </a:lnSpc>
              <a:spcAft>
                <a:spcPts val="600"/>
              </a:spcAft>
            </a:pPr>
            <a:r>
              <a:rPr lang="en-US"/>
              <a:t>End-to-End model and able to handle data without contextual features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763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D015F6-0AF9-4C4E-BCA9-98822A06BB28}"/>
              </a:ext>
            </a:extLst>
          </p:cNvPr>
          <p:cNvSpPr txBox="1"/>
          <p:nvPr/>
        </p:nvSpPr>
        <p:spPr>
          <a:xfrm>
            <a:off x="643467" y="91417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COMPARING H</a:t>
            </a:r>
            <a:r>
              <a:rPr lang="en-US" sz="3600" b="1" kern="1200" baseline="-250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</a:t>
            </a:r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GCN WITH OTHER GNN MODELS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32E58-FF36-4F67-894B-F08F4E084E25}"/>
              </a:ext>
            </a:extLst>
          </p:cNvPr>
          <p:cNvSpPr txBox="1"/>
          <p:nvPr/>
        </p:nvSpPr>
        <p:spPr>
          <a:xfrm>
            <a:off x="507030" y="691012"/>
            <a:ext cx="4903254" cy="4393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H</a:t>
            </a:r>
            <a:r>
              <a:rPr lang="en-US" sz="2000" baseline="-25000"/>
              <a:t>2</a:t>
            </a:r>
            <a:r>
              <a:rPr lang="en-US" sz="2000"/>
              <a:t>GCN is a much simpler and powerful architecture skipping non-linear embeddings of aggregations as other models here do.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Graph agnostic feature embedding only in first stage, while keeping the JK framework for predictions.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GCN – mixes ego, neighbor representations; considers one hop neighbors, non-linear transformations in each round, no JK.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GraphSAGE – one hop neighborhood, samples fixed neighbors, non-linear transformations on concatenated representations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1ECB29B-91A0-4766-B0E3-4D992601F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20" y="2142679"/>
            <a:ext cx="6253212" cy="364249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9E85AC1-C93E-4778-8927-D52DC76898A1}"/>
              </a:ext>
            </a:extLst>
          </p:cNvPr>
          <p:cNvSpPr txBox="1"/>
          <p:nvPr/>
        </p:nvSpPr>
        <p:spPr>
          <a:xfrm>
            <a:off x="8421926" y="5807880"/>
            <a:ext cx="4861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IN">
                <a:solidFill>
                  <a:schemeClr val="bg1">
                    <a:lumMod val="65000"/>
                  </a:schemeClr>
                </a:solidFill>
              </a:rPr>
              <a:t>Table from the H</a:t>
            </a:r>
            <a:r>
              <a:rPr lang="en-IN" baseline="-250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IN">
                <a:solidFill>
                  <a:schemeClr val="bg1">
                    <a:lumMod val="65000"/>
                  </a:schemeClr>
                </a:solidFill>
              </a:rPr>
              <a:t>GCN paper</a:t>
            </a:r>
          </a:p>
        </p:txBody>
      </p:sp>
    </p:spTree>
    <p:extLst>
      <p:ext uri="{BB962C8B-B14F-4D97-AF65-F5344CB8AC3E}">
        <p14:creationId xmlns:p14="http://schemas.microsoft.com/office/powerpoint/2010/main" val="177733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583339-8177-4CB9-B43F-6FAD3E2306A6}"/>
              </a:ext>
            </a:extLst>
          </p:cNvPr>
          <p:cNvSpPr txBox="1"/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EVALUATION SETUP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2C7972-B4BF-4C05-B5EE-2B5864AFD30E}"/>
              </a:ext>
            </a:extLst>
          </p:cNvPr>
          <p:cNvSpPr txBox="1"/>
          <p:nvPr/>
        </p:nvSpPr>
        <p:spPr>
          <a:xfrm>
            <a:off x="643467" y="1782981"/>
            <a:ext cx="10905066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Baseline Models: Implementations from respective author repos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MLP with 1 hidden layer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GCN and GCN-</a:t>
            </a:r>
            <a:r>
              <a:rPr lang="en-US" sz="2400" err="1"/>
              <a:t>Cheby</a:t>
            </a:r>
            <a:endParaRPr lang="en-US" sz="240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GraphSAGE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err="1"/>
              <a:t>MixHop</a:t>
            </a:r>
            <a:endParaRPr lang="en-US" sz="240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GAT – (sparse version on large datasets)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7873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hite&#10;&#10;Description automatically generated">
            <a:extLst>
              <a:ext uri="{FF2B5EF4-FFF2-40B4-BE49-F238E27FC236}">
                <a16:creationId xmlns:a16="http://schemas.microsoft.com/office/drawing/2014/main" id="{6A991299-41A3-4A84-8C79-91309DAF7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7" y="0"/>
            <a:ext cx="12096666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5AC621-7BD0-4F95-976C-45110BD9D038}"/>
              </a:ext>
            </a:extLst>
          </p:cNvPr>
          <p:cNvSpPr txBox="1"/>
          <p:nvPr/>
        </p:nvSpPr>
        <p:spPr>
          <a:xfrm>
            <a:off x="786881" y="689788"/>
            <a:ext cx="10618237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500"/>
              <a:t>H</a:t>
            </a:r>
            <a:r>
              <a:rPr lang="en-IN" sz="2500" baseline="-25000"/>
              <a:t>2</a:t>
            </a:r>
            <a:r>
              <a:rPr lang="en-IN" sz="2500"/>
              <a:t>GCN modelled with first and second order neighbourhoods </a:t>
            </a:r>
          </a:p>
          <a:p>
            <a:pPr lvl="1"/>
            <a:r>
              <a:rPr lang="en-US" sz="2500"/>
              <a:t>	L2 Regularization for weight matrices learning</a:t>
            </a:r>
            <a:br>
              <a:rPr lang="en-IN" sz="2500"/>
            </a:br>
            <a:endParaRPr lang="en-IN" sz="250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500"/>
              <a:t>Two Variants: </a:t>
            </a:r>
          </a:p>
          <a:p>
            <a:r>
              <a:rPr lang="en-IN" sz="2500"/>
              <a:t>	H</a:t>
            </a:r>
            <a:r>
              <a:rPr lang="en-IN" sz="2500" baseline="-25000"/>
              <a:t>2</a:t>
            </a:r>
            <a:r>
              <a:rPr lang="en-IN" sz="2500"/>
              <a:t>GCN-1 uses one embedding round, K =1</a:t>
            </a:r>
          </a:p>
          <a:p>
            <a:r>
              <a:rPr lang="en-IN" sz="2500"/>
              <a:t>	H</a:t>
            </a:r>
            <a:r>
              <a:rPr lang="en-IN" sz="2500" baseline="-25000"/>
              <a:t>2</a:t>
            </a:r>
            <a:r>
              <a:rPr lang="en-IN" sz="2500"/>
              <a:t>GCN-2 uses two embedding rounds, K = 2</a:t>
            </a:r>
          </a:p>
          <a:p>
            <a:endParaRPr lang="en-IN" sz="250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500"/>
              <a:t>Tuning all models on same train/validation splits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/>
              <a:t>25%, 25%, 50% of nodes per class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/>
              <a:t>average accuracy and standard deviation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/>
              <a:t>Loss – Cross Entropy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/>
              <a:t>Same hyperparameters across full spectrum of h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500"/>
              <a:t>Best among majority of validation datasets</a:t>
            </a:r>
          </a:p>
          <a:p>
            <a:endParaRPr lang="en-IN" sz="2500"/>
          </a:p>
        </p:txBody>
      </p:sp>
    </p:spTree>
    <p:extLst>
      <p:ext uri="{BB962C8B-B14F-4D97-AF65-F5344CB8AC3E}">
        <p14:creationId xmlns:p14="http://schemas.microsoft.com/office/powerpoint/2010/main" val="13828503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hite&#10;&#10;Description automatically generated">
            <a:extLst>
              <a:ext uri="{FF2B5EF4-FFF2-40B4-BE49-F238E27FC236}">
                <a16:creationId xmlns:a16="http://schemas.microsoft.com/office/drawing/2014/main" id="{708FF0E6-4BEA-40F1-AE22-DA000BBD8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7" y="-330741"/>
            <a:ext cx="1209666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B28D74-AD1B-49B5-8E86-4FAFC961A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/>
              <a:t>Dataset generation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BD973C-1A34-451C-9949-B9B1AFC47DA7}"/>
              </a:ext>
            </a:extLst>
          </p:cNvPr>
          <p:cNvSpPr txBox="1"/>
          <p:nvPr/>
        </p:nvSpPr>
        <p:spPr>
          <a:xfrm>
            <a:off x="1045029" y="1504076"/>
            <a:ext cx="1053426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800"/>
              <a:t>Preferential attachment – scale free networks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/>
              <a:t>"Emergence of scaling in random networks“ – </a:t>
            </a:r>
            <a:r>
              <a:rPr lang="en-US" sz="2800" err="1"/>
              <a:t>Barabasi</a:t>
            </a:r>
            <a:r>
              <a:rPr lang="en-US" sz="2800"/>
              <a:t> and </a:t>
            </a:r>
            <a:r>
              <a:rPr lang="en-US" sz="2800" err="1"/>
              <a:t>Reika</a:t>
            </a:r>
            <a:r>
              <a:rPr lang="en-US" sz="2800"/>
              <a:t>, Science, 1999</a:t>
            </a:r>
            <a:endParaRPr lang="en-IN" sz="280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800" err="1"/>
              <a:t>Preset</a:t>
            </a:r>
            <a:r>
              <a:rPr lang="en-IN" sz="2800"/>
              <a:t> nodes, </a:t>
            </a:r>
            <a:r>
              <a:rPr lang="en-IN" sz="2800" err="1"/>
              <a:t>preset</a:t>
            </a:r>
            <a:r>
              <a:rPr lang="en-IN" sz="2800"/>
              <a:t> class labels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800"/>
              <a:t>All classes taken to be same size for simplicity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800"/>
              <a:t>New node’s probability of attaching to another node is based on existing </a:t>
            </a:r>
            <a:r>
              <a:rPr lang="en-IN" sz="2800" b="1" i="1"/>
              <a:t>node’s degree </a:t>
            </a:r>
            <a:r>
              <a:rPr lang="en-IN" sz="2800"/>
              <a:t>and </a:t>
            </a:r>
            <a:r>
              <a:rPr lang="en-IN" sz="2800" b="1" i="1"/>
              <a:t>class compatibility matrix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800"/>
              <a:t>Degree distribution - power law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800"/>
              <a:t>Feature vectors are sampled from corresponding classes in real benchmark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IN" sz="2800"/>
          </a:p>
        </p:txBody>
      </p:sp>
    </p:spTree>
    <p:extLst>
      <p:ext uri="{BB962C8B-B14F-4D97-AF65-F5344CB8AC3E}">
        <p14:creationId xmlns:p14="http://schemas.microsoft.com/office/powerpoint/2010/main" val="6957708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CE5F76-D249-4CC0-906E-6A0A0E16247E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Synthetic Datasets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5576C93-CD4A-4BB0-8DBA-82DA17643E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177328"/>
              </p:ext>
            </p:extLst>
          </p:nvPr>
        </p:nvGraphicFramePr>
        <p:xfrm>
          <a:off x="4038600" y="1350391"/>
          <a:ext cx="7188200" cy="4153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9198">
                  <a:extLst>
                    <a:ext uri="{9D8B030D-6E8A-4147-A177-3AD203B41FA5}">
                      <a16:colId xmlns:a16="http://schemas.microsoft.com/office/drawing/2014/main" val="4035531715"/>
                    </a:ext>
                  </a:extLst>
                </a:gridCol>
                <a:gridCol w="2182392">
                  <a:extLst>
                    <a:ext uri="{9D8B030D-6E8A-4147-A177-3AD203B41FA5}">
                      <a16:colId xmlns:a16="http://schemas.microsoft.com/office/drawing/2014/main" val="4229955437"/>
                    </a:ext>
                  </a:extLst>
                </a:gridCol>
                <a:gridCol w="2546610">
                  <a:extLst>
                    <a:ext uri="{9D8B030D-6E8A-4147-A177-3AD203B41FA5}">
                      <a16:colId xmlns:a16="http://schemas.microsoft.com/office/drawing/2014/main" val="1957931404"/>
                    </a:ext>
                  </a:extLst>
                </a:gridCol>
              </a:tblGrid>
              <a:tr h="461537">
                <a:tc>
                  <a:txBody>
                    <a:bodyPr/>
                    <a:lstStyle/>
                    <a:p>
                      <a:r>
                        <a:rPr lang="en-IN" sz="2100"/>
                        <a:t>Benchmark Name</a:t>
                      </a:r>
                    </a:p>
                  </a:txBody>
                  <a:tcPr marL="104895" marR="104895" marT="52447" marB="52447"/>
                </a:tc>
                <a:tc>
                  <a:txBody>
                    <a:bodyPr/>
                    <a:lstStyle/>
                    <a:p>
                      <a:r>
                        <a:rPr lang="en-IN" sz="2100"/>
                        <a:t>syn-cora</a:t>
                      </a:r>
                    </a:p>
                  </a:txBody>
                  <a:tcPr marL="104895" marR="104895" marT="52447" marB="52447"/>
                </a:tc>
                <a:tc>
                  <a:txBody>
                    <a:bodyPr/>
                    <a:lstStyle/>
                    <a:p>
                      <a:r>
                        <a:rPr lang="en-IN" sz="2100"/>
                        <a:t>syn-products</a:t>
                      </a:r>
                    </a:p>
                  </a:txBody>
                  <a:tcPr marL="104895" marR="104895" marT="52447" marB="52447"/>
                </a:tc>
                <a:extLst>
                  <a:ext uri="{0D108BD9-81ED-4DB2-BD59-A6C34878D82A}">
                    <a16:rowId xmlns:a16="http://schemas.microsoft.com/office/drawing/2014/main" val="26916264"/>
                  </a:ext>
                </a:extLst>
              </a:tr>
              <a:tr h="461537">
                <a:tc>
                  <a:txBody>
                    <a:bodyPr/>
                    <a:lstStyle/>
                    <a:p>
                      <a:r>
                        <a:rPr lang="en-IN" sz="2100"/>
                        <a:t>#Nodes |V|</a:t>
                      </a:r>
                    </a:p>
                  </a:txBody>
                  <a:tcPr marL="104895" marR="104895" marT="52447" marB="52447"/>
                </a:tc>
                <a:tc>
                  <a:txBody>
                    <a:bodyPr/>
                    <a:lstStyle/>
                    <a:p>
                      <a:r>
                        <a:rPr lang="en-IN" sz="2100"/>
                        <a:t>1, 490</a:t>
                      </a:r>
                    </a:p>
                  </a:txBody>
                  <a:tcPr marL="104895" marR="104895" marT="52447" marB="52447"/>
                </a:tc>
                <a:tc>
                  <a:txBody>
                    <a:bodyPr/>
                    <a:lstStyle/>
                    <a:p>
                      <a:r>
                        <a:rPr lang="en-IN" sz="2100"/>
                        <a:t>10, 000</a:t>
                      </a:r>
                    </a:p>
                  </a:txBody>
                  <a:tcPr marL="104895" marR="104895" marT="52447" marB="52447"/>
                </a:tc>
                <a:extLst>
                  <a:ext uri="{0D108BD9-81ED-4DB2-BD59-A6C34878D82A}">
                    <a16:rowId xmlns:a16="http://schemas.microsoft.com/office/drawing/2014/main" val="607101080"/>
                  </a:ext>
                </a:extLst>
              </a:tr>
              <a:tr h="461537">
                <a:tc>
                  <a:txBody>
                    <a:bodyPr/>
                    <a:lstStyle/>
                    <a:p>
                      <a:r>
                        <a:rPr lang="en-IN" sz="2100"/>
                        <a:t>#Edges |E|</a:t>
                      </a:r>
                    </a:p>
                  </a:txBody>
                  <a:tcPr marL="104895" marR="104895" marT="52447" marB="52447"/>
                </a:tc>
                <a:tc>
                  <a:txBody>
                    <a:bodyPr/>
                    <a:lstStyle/>
                    <a:p>
                      <a:r>
                        <a:rPr lang="en-IN" sz="2100"/>
                        <a:t>2, 965 to 2, 968</a:t>
                      </a:r>
                    </a:p>
                  </a:txBody>
                  <a:tcPr marL="104895" marR="104895" marT="52447" marB="52447"/>
                </a:tc>
                <a:tc>
                  <a:txBody>
                    <a:bodyPr/>
                    <a:lstStyle/>
                    <a:p>
                      <a:r>
                        <a:rPr lang="en-IN" sz="2100"/>
                        <a:t>59, 640 to 59, 648</a:t>
                      </a:r>
                    </a:p>
                  </a:txBody>
                  <a:tcPr marL="104895" marR="104895" marT="52447" marB="52447"/>
                </a:tc>
                <a:extLst>
                  <a:ext uri="{0D108BD9-81ED-4DB2-BD59-A6C34878D82A}">
                    <a16:rowId xmlns:a16="http://schemas.microsoft.com/office/drawing/2014/main" val="792636849"/>
                  </a:ext>
                </a:extLst>
              </a:tr>
              <a:tr h="461537">
                <a:tc>
                  <a:txBody>
                    <a:bodyPr/>
                    <a:lstStyle/>
                    <a:p>
                      <a:r>
                        <a:rPr lang="en-IN" sz="2100"/>
                        <a:t>#Classes |Y|</a:t>
                      </a:r>
                    </a:p>
                  </a:txBody>
                  <a:tcPr marL="104895" marR="104895" marT="52447" marB="52447"/>
                </a:tc>
                <a:tc>
                  <a:txBody>
                    <a:bodyPr/>
                    <a:lstStyle/>
                    <a:p>
                      <a:r>
                        <a:rPr lang="en-IN" sz="2100"/>
                        <a:t>5</a:t>
                      </a:r>
                    </a:p>
                  </a:txBody>
                  <a:tcPr marL="104895" marR="104895" marT="52447" marB="52447"/>
                </a:tc>
                <a:tc>
                  <a:txBody>
                    <a:bodyPr/>
                    <a:lstStyle/>
                    <a:p>
                      <a:r>
                        <a:rPr lang="en-IN" sz="2100"/>
                        <a:t>10</a:t>
                      </a:r>
                    </a:p>
                  </a:txBody>
                  <a:tcPr marL="104895" marR="104895" marT="52447" marB="52447"/>
                </a:tc>
                <a:extLst>
                  <a:ext uri="{0D108BD9-81ED-4DB2-BD59-A6C34878D82A}">
                    <a16:rowId xmlns:a16="http://schemas.microsoft.com/office/drawing/2014/main" val="2399063221"/>
                  </a:ext>
                </a:extLst>
              </a:tr>
              <a:tr h="461537">
                <a:tc>
                  <a:txBody>
                    <a:bodyPr/>
                    <a:lstStyle/>
                    <a:p>
                      <a:r>
                        <a:rPr lang="en-IN" sz="2100"/>
                        <a:t>#Features F</a:t>
                      </a:r>
                    </a:p>
                  </a:txBody>
                  <a:tcPr marL="104895" marR="104895" marT="52447" marB="52447"/>
                </a:tc>
                <a:tc>
                  <a:txBody>
                    <a:bodyPr/>
                    <a:lstStyle/>
                    <a:p>
                      <a:r>
                        <a:rPr lang="en-IN" sz="2100" err="1"/>
                        <a:t>cora</a:t>
                      </a:r>
                      <a:endParaRPr lang="en-IN" sz="2100"/>
                    </a:p>
                  </a:txBody>
                  <a:tcPr marL="104895" marR="104895" marT="52447" marB="52447"/>
                </a:tc>
                <a:tc>
                  <a:txBody>
                    <a:bodyPr/>
                    <a:lstStyle/>
                    <a:p>
                      <a:r>
                        <a:rPr lang="en-IN" sz="2100" err="1"/>
                        <a:t>ogbn</a:t>
                      </a:r>
                      <a:r>
                        <a:rPr lang="en-IN" sz="2100"/>
                        <a:t>-products [OGB]</a:t>
                      </a:r>
                    </a:p>
                  </a:txBody>
                  <a:tcPr marL="104895" marR="104895" marT="52447" marB="52447"/>
                </a:tc>
                <a:extLst>
                  <a:ext uri="{0D108BD9-81ED-4DB2-BD59-A6C34878D82A}">
                    <a16:rowId xmlns:a16="http://schemas.microsoft.com/office/drawing/2014/main" val="452297157"/>
                  </a:ext>
                </a:extLst>
              </a:tr>
              <a:tr h="461537">
                <a:tc>
                  <a:txBody>
                    <a:bodyPr/>
                    <a:lstStyle/>
                    <a:p>
                      <a:r>
                        <a:rPr lang="en-IN" sz="2100"/>
                        <a:t>Homophily h</a:t>
                      </a:r>
                    </a:p>
                  </a:txBody>
                  <a:tcPr marL="104895" marR="104895" marT="52447" marB="52447"/>
                </a:tc>
                <a:tc>
                  <a:txBody>
                    <a:bodyPr/>
                    <a:lstStyle/>
                    <a:p>
                      <a:r>
                        <a:rPr lang="en-IN" sz="2100"/>
                        <a:t>[0, 0.1, . . . , 1]</a:t>
                      </a:r>
                    </a:p>
                  </a:txBody>
                  <a:tcPr marL="104895" marR="104895" marT="52447" marB="52447"/>
                </a:tc>
                <a:tc>
                  <a:txBody>
                    <a:bodyPr/>
                    <a:lstStyle/>
                    <a:p>
                      <a:r>
                        <a:rPr lang="en-IN" sz="2100"/>
                        <a:t>[0, 0.1, . . . , 1]</a:t>
                      </a:r>
                    </a:p>
                  </a:txBody>
                  <a:tcPr marL="104895" marR="104895" marT="52447" marB="52447"/>
                </a:tc>
                <a:extLst>
                  <a:ext uri="{0D108BD9-81ED-4DB2-BD59-A6C34878D82A}">
                    <a16:rowId xmlns:a16="http://schemas.microsoft.com/office/drawing/2014/main" val="1954922426"/>
                  </a:ext>
                </a:extLst>
              </a:tr>
              <a:tr h="461537">
                <a:tc>
                  <a:txBody>
                    <a:bodyPr/>
                    <a:lstStyle/>
                    <a:p>
                      <a:r>
                        <a:rPr lang="en-IN" sz="2100"/>
                        <a:t>#Graphs</a:t>
                      </a:r>
                    </a:p>
                  </a:txBody>
                  <a:tcPr marL="104895" marR="104895" marT="52447" marB="52447"/>
                </a:tc>
                <a:tc>
                  <a:txBody>
                    <a:bodyPr/>
                    <a:lstStyle/>
                    <a:p>
                      <a:r>
                        <a:rPr lang="en-IN" sz="2100"/>
                        <a:t>33 (3 per h)</a:t>
                      </a:r>
                    </a:p>
                  </a:txBody>
                  <a:tcPr marL="104895" marR="104895" marT="52447" marB="52447"/>
                </a:tc>
                <a:tc>
                  <a:txBody>
                    <a:bodyPr/>
                    <a:lstStyle/>
                    <a:p>
                      <a:r>
                        <a:rPr lang="en-IN" sz="2100"/>
                        <a:t>33 (3 per h)</a:t>
                      </a:r>
                    </a:p>
                  </a:txBody>
                  <a:tcPr marL="104895" marR="104895" marT="52447" marB="52447"/>
                </a:tc>
                <a:extLst>
                  <a:ext uri="{0D108BD9-81ED-4DB2-BD59-A6C34878D82A}">
                    <a16:rowId xmlns:a16="http://schemas.microsoft.com/office/drawing/2014/main" val="4140406585"/>
                  </a:ext>
                </a:extLst>
              </a:tr>
              <a:tr h="461537">
                <a:tc>
                  <a:txBody>
                    <a:bodyPr/>
                    <a:lstStyle/>
                    <a:p>
                      <a:r>
                        <a:rPr lang="en-IN" sz="2100"/>
                        <a:t>Degree Range</a:t>
                      </a:r>
                    </a:p>
                  </a:txBody>
                  <a:tcPr marL="104895" marR="104895" marT="52447" marB="52447"/>
                </a:tc>
                <a:tc>
                  <a:txBody>
                    <a:bodyPr/>
                    <a:lstStyle/>
                    <a:p>
                      <a:r>
                        <a:rPr lang="en-IN" sz="2100"/>
                        <a:t>1 to 94</a:t>
                      </a:r>
                    </a:p>
                  </a:txBody>
                  <a:tcPr marL="104895" marR="104895" marT="52447" marB="52447"/>
                </a:tc>
                <a:tc>
                  <a:txBody>
                    <a:bodyPr/>
                    <a:lstStyle/>
                    <a:p>
                      <a:r>
                        <a:rPr lang="en-IN" sz="2100"/>
                        <a:t>1 to 336</a:t>
                      </a:r>
                    </a:p>
                  </a:txBody>
                  <a:tcPr marL="104895" marR="104895" marT="52447" marB="52447"/>
                </a:tc>
                <a:extLst>
                  <a:ext uri="{0D108BD9-81ED-4DB2-BD59-A6C34878D82A}">
                    <a16:rowId xmlns:a16="http://schemas.microsoft.com/office/drawing/2014/main" val="1713996907"/>
                  </a:ext>
                </a:extLst>
              </a:tr>
              <a:tr h="461537">
                <a:tc>
                  <a:txBody>
                    <a:bodyPr/>
                    <a:lstStyle/>
                    <a:p>
                      <a:r>
                        <a:rPr lang="en-IN" sz="2100"/>
                        <a:t>Average Degree</a:t>
                      </a:r>
                    </a:p>
                  </a:txBody>
                  <a:tcPr marL="104895" marR="104895" marT="52447" marB="52447"/>
                </a:tc>
                <a:tc>
                  <a:txBody>
                    <a:bodyPr/>
                    <a:lstStyle/>
                    <a:p>
                      <a:r>
                        <a:rPr lang="en-IN" sz="2100"/>
                        <a:t>3.98</a:t>
                      </a:r>
                    </a:p>
                  </a:txBody>
                  <a:tcPr marL="104895" marR="104895" marT="52447" marB="52447"/>
                </a:tc>
                <a:tc>
                  <a:txBody>
                    <a:bodyPr/>
                    <a:lstStyle/>
                    <a:p>
                      <a:r>
                        <a:rPr lang="en-IN" sz="2100"/>
                        <a:t>11.93</a:t>
                      </a:r>
                    </a:p>
                  </a:txBody>
                  <a:tcPr marL="104895" marR="104895" marT="52447" marB="52447"/>
                </a:tc>
                <a:extLst>
                  <a:ext uri="{0D108BD9-81ED-4DB2-BD59-A6C34878D82A}">
                    <a16:rowId xmlns:a16="http://schemas.microsoft.com/office/drawing/2014/main" val="112972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84500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hite&#10;&#10;Description automatically generated">
            <a:extLst>
              <a:ext uri="{FF2B5EF4-FFF2-40B4-BE49-F238E27FC236}">
                <a16:creationId xmlns:a16="http://schemas.microsoft.com/office/drawing/2014/main" id="{FFB7401C-6514-422E-B0F3-CA8C5BD86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7" y="0"/>
            <a:ext cx="1209666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521D3A-EBA4-4A10-AF47-3FC9F71D0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878" y="38553"/>
            <a:ext cx="10515600" cy="1325563"/>
          </a:xfrm>
        </p:spPr>
        <p:txBody>
          <a:bodyPr/>
          <a:lstStyle/>
          <a:p>
            <a:r>
              <a:rPr lang="en-IN" b="1"/>
              <a:t>Hyperparameters: </a:t>
            </a:r>
            <a:r>
              <a:rPr lang="en-IN" b="1" err="1"/>
              <a:t>syn-cora</a:t>
            </a:r>
            <a:r>
              <a:rPr lang="en-IN" b="1"/>
              <a:t> and </a:t>
            </a:r>
            <a:r>
              <a:rPr lang="en-IN" b="1" err="1"/>
              <a:t>syn</a:t>
            </a:r>
            <a:r>
              <a:rPr lang="en-IN" b="1"/>
              <a:t>-products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C3184E-5BD1-42A3-89D4-FF3349C0A0F7}"/>
              </a:ext>
            </a:extLst>
          </p:cNvPr>
          <p:cNvSpPr txBox="1"/>
          <p:nvPr/>
        </p:nvSpPr>
        <p:spPr>
          <a:xfrm>
            <a:off x="819539" y="1046875"/>
            <a:ext cx="1055292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H</a:t>
            </a:r>
            <a:r>
              <a:rPr lang="en-IN" baseline="-25000"/>
              <a:t>2</a:t>
            </a:r>
            <a:r>
              <a:rPr lang="en-IN"/>
              <a:t>GCN</a:t>
            </a:r>
          </a:p>
          <a:p>
            <a:r>
              <a:rPr lang="en-IN"/>
              <a:t>	features embedding dimension(p): 64</a:t>
            </a:r>
          </a:p>
          <a:p>
            <a:r>
              <a:rPr lang="en-IN"/>
              <a:t>	</a:t>
            </a:r>
            <a:r>
              <a:rPr lang="en-IN" err="1"/>
              <a:t>ReLU</a:t>
            </a:r>
            <a:r>
              <a:rPr lang="en-IN"/>
              <a:t>, Drop-out Rate 0 (0.5)</a:t>
            </a:r>
          </a:p>
          <a:p>
            <a:r>
              <a:rPr lang="en-IN"/>
              <a:t>GCN </a:t>
            </a:r>
          </a:p>
          <a:p>
            <a:r>
              <a:rPr lang="en-IN"/>
              <a:t>	hidden layer dimensions: 32 (64)</a:t>
            </a:r>
          </a:p>
          <a:p>
            <a:r>
              <a:rPr lang="en-IN"/>
              <a:t>	epochs: 2000</a:t>
            </a:r>
          </a:p>
          <a:p>
            <a:r>
              <a:rPr lang="en-IN"/>
              <a:t>GCN-</a:t>
            </a:r>
            <a:r>
              <a:rPr lang="en-IN" err="1"/>
              <a:t>Cheby</a:t>
            </a:r>
            <a:endParaRPr lang="en-IN"/>
          </a:p>
          <a:p>
            <a:r>
              <a:rPr lang="en-IN"/>
              <a:t>	hidden layer dimensions: 64</a:t>
            </a:r>
          </a:p>
          <a:p>
            <a:r>
              <a:rPr lang="en-IN"/>
              <a:t>	dropout: 0.6</a:t>
            </a:r>
          </a:p>
          <a:p>
            <a:r>
              <a:rPr lang="en-IN"/>
              <a:t>	</a:t>
            </a:r>
            <a:r>
              <a:rPr lang="en-IN" err="1"/>
              <a:t>max_degree</a:t>
            </a:r>
            <a:r>
              <a:rPr lang="en-IN"/>
              <a:t>: 2</a:t>
            </a:r>
          </a:p>
          <a:p>
            <a:r>
              <a:rPr lang="en-IN"/>
              <a:t>GraphSAGE</a:t>
            </a:r>
          </a:p>
          <a:p>
            <a:r>
              <a:rPr lang="en-IN"/>
              <a:t>	hidden layer dimensions: 64 (128)</a:t>
            </a:r>
          </a:p>
          <a:p>
            <a:r>
              <a:rPr lang="en-IN"/>
              <a:t>	learning rate: 0.7 (0.1)</a:t>
            </a:r>
          </a:p>
          <a:p>
            <a:r>
              <a:rPr lang="en-IN"/>
              <a:t>	epochs: 500</a:t>
            </a:r>
          </a:p>
          <a:p>
            <a:r>
              <a:rPr lang="en-IN" err="1"/>
              <a:t>MixHop</a:t>
            </a:r>
            <a:r>
              <a:rPr lang="en-IN"/>
              <a:t>: 	hidden dimensions: 192, (0,1,2) neighbours</a:t>
            </a:r>
          </a:p>
          <a:p>
            <a:r>
              <a:rPr lang="en-IN"/>
              <a:t>GAT: 	hidden dimensions: 8, heads: 8</a:t>
            </a:r>
          </a:p>
          <a:p>
            <a:r>
              <a:rPr lang="en-IN"/>
              <a:t>MLP:	feature embedding dimensions: 64, </a:t>
            </a:r>
            <a:r>
              <a:rPr lang="en-IN" err="1"/>
              <a:t>ReLU</a:t>
            </a:r>
            <a:r>
              <a:rPr lang="en-IN"/>
              <a:t>, dropout 0.5</a:t>
            </a:r>
          </a:p>
        </p:txBody>
      </p:sp>
    </p:spTree>
    <p:extLst>
      <p:ext uri="{BB962C8B-B14F-4D97-AF65-F5344CB8AC3E}">
        <p14:creationId xmlns:p14="http://schemas.microsoft.com/office/powerpoint/2010/main" val="17679934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8DFF3C0-9A47-4CF8-A908-C79EE032FA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1CD191E-4E38-48B5-91B0-A538EEE36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610DAD19-A1E9-4929-B76E-E6605D2DB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F7DBC290-0F34-425B-B724-341D9697AF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D3C9C80-B486-9E42-8422-C863B01882A0}"/>
              </a:ext>
            </a:extLst>
          </p:cNvPr>
          <p:cNvSpPr txBox="1"/>
          <p:nvPr/>
        </p:nvSpPr>
        <p:spPr>
          <a:xfrm>
            <a:off x="1368040" y="2106100"/>
            <a:ext cx="10290839" cy="1325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7E011D-A598-8841-A908-362E55DEAFB3}"/>
              </a:ext>
            </a:extLst>
          </p:cNvPr>
          <p:cNvSpPr txBox="1"/>
          <p:nvPr/>
        </p:nvSpPr>
        <p:spPr>
          <a:xfrm>
            <a:off x="879142" y="255494"/>
            <a:ext cx="107797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2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340F296-7CEE-45C6-B0DC-806485650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867" y="2148563"/>
            <a:ext cx="5225392" cy="34487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9C3BB9-AA2D-47B3-9423-A7C8CB8A1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459" y="2299291"/>
            <a:ext cx="5322936" cy="33805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AD373B7-91C4-4E54-B94E-B2AB10300F89}"/>
              </a:ext>
            </a:extLst>
          </p:cNvPr>
          <p:cNvSpPr txBox="1"/>
          <p:nvPr/>
        </p:nvSpPr>
        <p:spPr>
          <a:xfrm>
            <a:off x="7398164" y="5873043"/>
            <a:ext cx="4260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For h&lt;.4: </a:t>
            </a:r>
            <a:r>
              <a:rPr lang="en-IN" err="1"/>
              <a:t>Mixhop</a:t>
            </a:r>
            <a:r>
              <a:rPr lang="en-IN"/>
              <a:t> </a:t>
            </a:r>
            <a:r>
              <a:rPr lang="en-IN" err="1"/>
              <a:t>acc</a:t>
            </a:r>
            <a:r>
              <a:rPr lang="en-IN"/>
              <a:t>&lt;.3, GAT </a:t>
            </a:r>
            <a:r>
              <a:rPr lang="en-IN" err="1"/>
              <a:t>acc</a:t>
            </a:r>
            <a:r>
              <a:rPr lang="en-IN"/>
              <a:t> &lt;.5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18CBD0-03FB-40AE-8F7F-A621C666E484}"/>
              </a:ext>
            </a:extLst>
          </p:cNvPr>
          <p:cNvSpPr txBox="1"/>
          <p:nvPr/>
        </p:nvSpPr>
        <p:spPr>
          <a:xfrm flipH="1">
            <a:off x="1167319" y="612843"/>
            <a:ext cx="7383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/>
              <a:t>Performance on Synthetic Datasets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16D7CD-3025-47EE-AFC4-E6198539694B}"/>
              </a:ext>
            </a:extLst>
          </p:cNvPr>
          <p:cNvSpPr txBox="1"/>
          <p:nvPr/>
        </p:nvSpPr>
        <p:spPr>
          <a:xfrm>
            <a:off x="2711006" y="1664943"/>
            <a:ext cx="1860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err="1"/>
              <a:t>Syn</a:t>
            </a:r>
            <a:r>
              <a:rPr lang="en-IN" sz="2800" b="1"/>
              <a:t>-Cora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6700F5-A204-4B12-862C-AA31D1DFDB91}"/>
              </a:ext>
            </a:extLst>
          </p:cNvPr>
          <p:cNvSpPr txBox="1"/>
          <p:nvPr/>
        </p:nvSpPr>
        <p:spPr>
          <a:xfrm>
            <a:off x="8188803" y="1726498"/>
            <a:ext cx="2104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err="1"/>
              <a:t>Syn</a:t>
            </a:r>
            <a:r>
              <a:rPr lang="en-IN" sz="2400" b="1"/>
              <a:t>-Products</a:t>
            </a:r>
          </a:p>
        </p:txBody>
      </p:sp>
    </p:spTree>
    <p:extLst>
      <p:ext uri="{BB962C8B-B14F-4D97-AF65-F5344CB8AC3E}">
        <p14:creationId xmlns:p14="http://schemas.microsoft.com/office/powerpoint/2010/main" val="355537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8DFF3C0-9A47-4CF8-A908-C79EE032FA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1CD191E-4E38-48B5-91B0-A538EEE36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610DAD19-A1E9-4929-B76E-E6605D2DB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F7DBC290-0F34-425B-B724-341D9697AF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D3C9C80-B486-9E42-8422-C863B01882A0}"/>
              </a:ext>
            </a:extLst>
          </p:cNvPr>
          <p:cNvSpPr txBox="1"/>
          <p:nvPr/>
        </p:nvSpPr>
        <p:spPr>
          <a:xfrm>
            <a:off x="1368040" y="2106100"/>
            <a:ext cx="10290839" cy="1325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7E011D-A598-8841-A908-362E55DEAFB3}"/>
              </a:ext>
            </a:extLst>
          </p:cNvPr>
          <p:cNvSpPr txBox="1"/>
          <p:nvPr/>
        </p:nvSpPr>
        <p:spPr>
          <a:xfrm>
            <a:off x="879142" y="255494"/>
            <a:ext cx="107797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10954F-89F3-42FE-B51A-DDC5EEABE315}"/>
              </a:ext>
            </a:extLst>
          </p:cNvPr>
          <p:cNvSpPr txBox="1"/>
          <p:nvPr/>
        </p:nvSpPr>
        <p:spPr>
          <a:xfrm>
            <a:off x="1320603" y="525785"/>
            <a:ext cx="4873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/>
              <a:t>ABLATION STUDIES: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370088-7F10-42E1-A531-653393D3EC28}"/>
              </a:ext>
            </a:extLst>
          </p:cNvPr>
          <p:cNvSpPr txBox="1"/>
          <p:nvPr/>
        </p:nvSpPr>
        <p:spPr>
          <a:xfrm>
            <a:off x="1409178" y="2219586"/>
            <a:ext cx="4696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/>
              <a:t>Design D1: Embedding separation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3FA6BC-5D69-44FC-AD94-86B442F97318}"/>
              </a:ext>
            </a:extLst>
          </p:cNvPr>
          <p:cNvSpPr txBox="1"/>
          <p:nvPr/>
        </p:nvSpPr>
        <p:spPr>
          <a:xfrm>
            <a:off x="1368040" y="2941317"/>
            <a:ext cx="54988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S0, S1 – separate ego and neighbourhood embeddings</a:t>
            </a:r>
          </a:p>
          <a:p>
            <a:endParaRPr lang="en-IN" sz="2400"/>
          </a:p>
          <a:p>
            <a:r>
              <a:rPr lang="en-IN" sz="2400"/>
              <a:t>NS0, NS1 – do not separate</a:t>
            </a:r>
          </a:p>
          <a:p>
            <a:endParaRPr lang="en-IN" sz="24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6E1DA0-88F0-4165-A940-5ED574263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982" y="1699145"/>
            <a:ext cx="5077797" cy="414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37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DC93C-FC01-0144-BC34-E2BB9B887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2" y="873173"/>
            <a:ext cx="3234018" cy="80059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5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rPr>
              <a:t>HOMOPHILY</a:t>
            </a:r>
            <a:br>
              <a:rPr lang="en-US" sz="4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5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Content Placeholder 5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C0FAD016-6E35-5644-A5CC-B553D46B2C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212" y="440269"/>
            <a:ext cx="6172922" cy="557106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8D01EB-6661-594A-8633-B5809C4959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0273" y="1625384"/>
            <a:ext cx="3932237" cy="3811588"/>
          </a:xfrm>
        </p:spPr>
        <p:txBody>
          <a:bodyPr/>
          <a:lstStyle/>
          <a:p>
            <a:pPr marL="342900" indent="-342900">
              <a:buFont typeface="Wingdings" pitchFamily="2" charset="2"/>
              <a:buChar char="Ø"/>
            </a:pPr>
            <a:r>
              <a:rPr lang="en-IN" sz="2400">
                <a:solidFill>
                  <a:schemeClr val="tx1">
                    <a:lumMod val="75000"/>
                    <a:lumOff val="25000"/>
                  </a:schemeClr>
                </a:solidFill>
              </a:rPr>
              <a:t>“Birds of a feather flock together”</a:t>
            </a:r>
          </a:p>
          <a:p>
            <a:r>
              <a:rPr lang="en-IN" sz="2400">
                <a:solidFill>
                  <a:schemeClr val="tx1">
                    <a:lumMod val="75000"/>
                    <a:lumOff val="25000"/>
                  </a:schemeClr>
                </a:solidFill>
              </a:rPr>
              <a:t>Examples: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IN" sz="2400">
                <a:solidFill>
                  <a:schemeClr val="tx1">
                    <a:lumMod val="75000"/>
                    <a:lumOff val="25000"/>
                  </a:schemeClr>
                </a:solidFill>
              </a:rPr>
              <a:t>Online Social Networks (Triads – friend of friend is generally friend)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IN" sz="2400">
                <a:solidFill>
                  <a:schemeClr val="tx1">
                    <a:lumMod val="75000"/>
                    <a:lumOff val="25000"/>
                  </a:schemeClr>
                </a:solidFill>
              </a:rPr>
              <a:t>Citation networks (Papers of similar research domain cite each other)</a:t>
            </a:r>
          </a:p>
          <a:p>
            <a:endParaRPr lang="en-IN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EC12ED-0B61-7046-A235-21E1CBFF1973}"/>
              </a:ext>
            </a:extLst>
          </p:cNvPr>
          <p:cNvSpPr txBox="1"/>
          <p:nvPr/>
        </p:nvSpPr>
        <p:spPr>
          <a:xfrm>
            <a:off x="4417162" y="6213100"/>
            <a:ext cx="7705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Image Source: https://</a:t>
            </a:r>
            <a:r>
              <a:rPr lang="en-US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github.com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err="1">
                <a:solidFill>
                  <a:schemeClr val="tx1">
                    <a:lumMod val="50000"/>
                    <a:lumOff val="50000"/>
                  </a:schemeClr>
                </a:solidFill>
              </a:rPr>
              <a:t>benedekrozemberczki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/awesome-community-detection</a:t>
            </a:r>
          </a:p>
        </p:txBody>
      </p:sp>
    </p:spTree>
    <p:extLst>
      <p:ext uri="{BB962C8B-B14F-4D97-AF65-F5344CB8AC3E}">
        <p14:creationId xmlns:p14="http://schemas.microsoft.com/office/powerpoint/2010/main" val="726543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35F0E358-1E49-4920-80D8-C3D138708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E2D2362D-7010-4036-B9CA-03DFC8EB3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DC85BF5E-2BD6-4E5B-8EA3-420B45BB0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389812" y="0"/>
            <a:ext cx="4802188" cy="6858000"/>
          </a:xfrm>
          <a:custGeom>
            <a:avLst/>
            <a:gdLst>
              <a:gd name="connsiteX0" fmla="*/ 0 w 4802188"/>
              <a:gd name="connsiteY0" fmla="*/ 0 h 6858000"/>
              <a:gd name="connsiteX1" fmla="*/ 4802188 w 4802188"/>
              <a:gd name="connsiteY1" fmla="*/ 0 h 6858000"/>
              <a:gd name="connsiteX2" fmla="*/ 4802188 w 4802188"/>
              <a:gd name="connsiteY2" fmla="*/ 6858000 h 6858000"/>
              <a:gd name="connsiteX3" fmla="*/ 0 w 4802188"/>
              <a:gd name="connsiteY3" fmla="*/ 6858000 h 6858000"/>
              <a:gd name="connsiteX4" fmla="*/ 4763 w 4802188"/>
              <a:gd name="connsiteY4" fmla="*/ 6791325 h 6858000"/>
              <a:gd name="connsiteX5" fmla="*/ 12700 w 4802188"/>
              <a:gd name="connsiteY5" fmla="*/ 6735762 h 6858000"/>
              <a:gd name="connsiteX6" fmla="*/ 22225 w 4802188"/>
              <a:gd name="connsiteY6" fmla="*/ 6683375 h 6858000"/>
              <a:gd name="connsiteX7" fmla="*/ 38100 w 4802188"/>
              <a:gd name="connsiteY7" fmla="*/ 6640512 h 6858000"/>
              <a:gd name="connsiteX8" fmla="*/ 53975 w 4802188"/>
              <a:gd name="connsiteY8" fmla="*/ 6597650 h 6858000"/>
              <a:gd name="connsiteX9" fmla="*/ 73025 w 4802188"/>
              <a:gd name="connsiteY9" fmla="*/ 6561137 h 6858000"/>
              <a:gd name="connsiteX10" fmla="*/ 92075 w 4802188"/>
              <a:gd name="connsiteY10" fmla="*/ 6523037 h 6858000"/>
              <a:gd name="connsiteX11" fmla="*/ 109538 w 4802188"/>
              <a:gd name="connsiteY11" fmla="*/ 6488112 h 6858000"/>
              <a:gd name="connsiteX12" fmla="*/ 127000 w 4802188"/>
              <a:gd name="connsiteY12" fmla="*/ 6448425 h 6858000"/>
              <a:gd name="connsiteX13" fmla="*/ 142875 w 4802188"/>
              <a:gd name="connsiteY13" fmla="*/ 6407150 h 6858000"/>
              <a:gd name="connsiteX14" fmla="*/ 157163 w 4802188"/>
              <a:gd name="connsiteY14" fmla="*/ 6361112 h 6858000"/>
              <a:gd name="connsiteX15" fmla="*/ 168275 w 4802188"/>
              <a:gd name="connsiteY15" fmla="*/ 6311900 h 6858000"/>
              <a:gd name="connsiteX16" fmla="*/ 176213 w 4802188"/>
              <a:gd name="connsiteY16" fmla="*/ 6251575 h 6858000"/>
              <a:gd name="connsiteX17" fmla="*/ 179388 w 4802188"/>
              <a:gd name="connsiteY17" fmla="*/ 6183312 h 6858000"/>
              <a:gd name="connsiteX18" fmla="*/ 176213 w 4802188"/>
              <a:gd name="connsiteY18" fmla="*/ 6113462 h 6858000"/>
              <a:gd name="connsiteX19" fmla="*/ 168275 w 4802188"/>
              <a:gd name="connsiteY19" fmla="*/ 6056312 h 6858000"/>
              <a:gd name="connsiteX20" fmla="*/ 157163 w 4802188"/>
              <a:gd name="connsiteY20" fmla="*/ 6003925 h 6858000"/>
              <a:gd name="connsiteX21" fmla="*/ 142875 w 4802188"/>
              <a:gd name="connsiteY21" fmla="*/ 5956300 h 6858000"/>
              <a:gd name="connsiteX22" fmla="*/ 127000 w 4802188"/>
              <a:gd name="connsiteY22" fmla="*/ 5915025 h 6858000"/>
              <a:gd name="connsiteX23" fmla="*/ 107950 w 4802188"/>
              <a:gd name="connsiteY23" fmla="*/ 5876925 h 6858000"/>
              <a:gd name="connsiteX24" fmla="*/ 88900 w 4802188"/>
              <a:gd name="connsiteY24" fmla="*/ 5840412 h 6858000"/>
              <a:gd name="connsiteX25" fmla="*/ 69850 w 4802188"/>
              <a:gd name="connsiteY25" fmla="*/ 5802312 h 6858000"/>
              <a:gd name="connsiteX26" fmla="*/ 52388 w 4802188"/>
              <a:gd name="connsiteY26" fmla="*/ 5762625 h 6858000"/>
              <a:gd name="connsiteX27" fmla="*/ 34925 w 4802188"/>
              <a:gd name="connsiteY27" fmla="*/ 5721350 h 6858000"/>
              <a:gd name="connsiteX28" fmla="*/ 20638 w 4802188"/>
              <a:gd name="connsiteY28" fmla="*/ 5675312 h 6858000"/>
              <a:gd name="connsiteX29" fmla="*/ 11113 w 4802188"/>
              <a:gd name="connsiteY29" fmla="*/ 5622925 h 6858000"/>
              <a:gd name="connsiteX30" fmla="*/ 1588 w 4802188"/>
              <a:gd name="connsiteY30" fmla="*/ 5562600 h 6858000"/>
              <a:gd name="connsiteX31" fmla="*/ 0 w 4802188"/>
              <a:gd name="connsiteY31" fmla="*/ 5494337 h 6858000"/>
              <a:gd name="connsiteX32" fmla="*/ 1588 w 4802188"/>
              <a:gd name="connsiteY32" fmla="*/ 5426075 h 6858000"/>
              <a:gd name="connsiteX33" fmla="*/ 11113 w 4802188"/>
              <a:gd name="connsiteY33" fmla="*/ 5365750 h 6858000"/>
              <a:gd name="connsiteX34" fmla="*/ 20638 w 4802188"/>
              <a:gd name="connsiteY34" fmla="*/ 5313362 h 6858000"/>
              <a:gd name="connsiteX35" fmla="*/ 34925 w 4802188"/>
              <a:gd name="connsiteY35" fmla="*/ 5268912 h 6858000"/>
              <a:gd name="connsiteX36" fmla="*/ 52388 w 4802188"/>
              <a:gd name="connsiteY36" fmla="*/ 5226050 h 6858000"/>
              <a:gd name="connsiteX37" fmla="*/ 69850 w 4802188"/>
              <a:gd name="connsiteY37" fmla="*/ 5186362 h 6858000"/>
              <a:gd name="connsiteX38" fmla="*/ 88900 w 4802188"/>
              <a:gd name="connsiteY38" fmla="*/ 5149850 h 6858000"/>
              <a:gd name="connsiteX39" fmla="*/ 107950 w 4802188"/>
              <a:gd name="connsiteY39" fmla="*/ 5114925 h 6858000"/>
              <a:gd name="connsiteX40" fmla="*/ 127000 w 4802188"/>
              <a:gd name="connsiteY40" fmla="*/ 5075237 h 6858000"/>
              <a:gd name="connsiteX41" fmla="*/ 142875 w 4802188"/>
              <a:gd name="connsiteY41" fmla="*/ 5033962 h 6858000"/>
              <a:gd name="connsiteX42" fmla="*/ 157163 w 4802188"/>
              <a:gd name="connsiteY42" fmla="*/ 4987925 h 6858000"/>
              <a:gd name="connsiteX43" fmla="*/ 168275 w 4802188"/>
              <a:gd name="connsiteY43" fmla="*/ 4935537 h 6858000"/>
              <a:gd name="connsiteX44" fmla="*/ 176213 w 4802188"/>
              <a:gd name="connsiteY44" fmla="*/ 4875212 h 6858000"/>
              <a:gd name="connsiteX45" fmla="*/ 179388 w 4802188"/>
              <a:gd name="connsiteY45" fmla="*/ 4806950 h 6858000"/>
              <a:gd name="connsiteX46" fmla="*/ 176213 w 4802188"/>
              <a:gd name="connsiteY46" fmla="*/ 4738687 h 6858000"/>
              <a:gd name="connsiteX47" fmla="*/ 168275 w 4802188"/>
              <a:gd name="connsiteY47" fmla="*/ 4678362 h 6858000"/>
              <a:gd name="connsiteX48" fmla="*/ 157163 w 4802188"/>
              <a:gd name="connsiteY48" fmla="*/ 4625975 h 6858000"/>
              <a:gd name="connsiteX49" fmla="*/ 142875 w 4802188"/>
              <a:gd name="connsiteY49" fmla="*/ 4579937 h 6858000"/>
              <a:gd name="connsiteX50" fmla="*/ 127000 w 4802188"/>
              <a:gd name="connsiteY50" fmla="*/ 4537075 h 6858000"/>
              <a:gd name="connsiteX51" fmla="*/ 107950 w 4802188"/>
              <a:gd name="connsiteY51" fmla="*/ 4498975 h 6858000"/>
              <a:gd name="connsiteX52" fmla="*/ 69850 w 4802188"/>
              <a:gd name="connsiteY52" fmla="*/ 4424362 h 6858000"/>
              <a:gd name="connsiteX53" fmla="*/ 52388 w 4802188"/>
              <a:gd name="connsiteY53" fmla="*/ 4386262 h 6858000"/>
              <a:gd name="connsiteX54" fmla="*/ 34925 w 4802188"/>
              <a:gd name="connsiteY54" fmla="*/ 4343400 h 6858000"/>
              <a:gd name="connsiteX55" fmla="*/ 20638 w 4802188"/>
              <a:gd name="connsiteY55" fmla="*/ 4297362 h 6858000"/>
              <a:gd name="connsiteX56" fmla="*/ 11113 w 4802188"/>
              <a:gd name="connsiteY56" fmla="*/ 4244975 h 6858000"/>
              <a:gd name="connsiteX57" fmla="*/ 1588 w 4802188"/>
              <a:gd name="connsiteY57" fmla="*/ 4186237 h 6858000"/>
              <a:gd name="connsiteX58" fmla="*/ 0 w 4802188"/>
              <a:gd name="connsiteY58" fmla="*/ 4116387 h 6858000"/>
              <a:gd name="connsiteX59" fmla="*/ 1588 w 4802188"/>
              <a:gd name="connsiteY59" fmla="*/ 4048125 h 6858000"/>
              <a:gd name="connsiteX60" fmla="*/ 11113 w 4802188"/>
              <a:gd name="connsiteY60" fmla="*/ 3987800 h 6858000"/>
              <a:gd name="connsiteX61" fmla="*/ 20638 w 4802188"/>
              <a:gd name="connsiteY61" fmla="*/ 3935412 h 6858000"/>
              <a:gd name="connsiteX62" fmla="*/ 34925 w 4802188"/>
              <a:gd name="connsiteY62" fmla="*/ 3890962 h 6858000"/>
              <a:gd name="connsiteX63" fmla="*/ 52388 w 4802188"/>
              <a:gd name="connsiteY63" fmla="*/ 3848100 h 6858000"/>
              <a:gd name="connsiteX64" fmla="*/ 69850 w 4802188"/>
              <a:gd name="connsiteY64" fmla="*/ 3811587 h 6858000"/>
              <a:gd name="connsiteX65" fmla="*/ 107950 w 4802188"/>
              <a:gd name="connsiteY65" fmla="*/ 3736975 h 6858000"/>
              <a:gd name="connsiteX66" fmla="*/ 127000 w 4802188"/>
              <a:gd name="connsiteY66" fmla="*/ 3697287 h 6858000"/>
              <a:gd name="connsiteX67" fmla="*/ 142875 w 4802188"/>
              <a:gd name="connsiteY67" fmla="*/ 3656012 h 6858000"/>
              <a:gd name="connsiteX68" fmla="*/ 157163 w 4802188"/>
              <a:gd name="connsiteY68" fmla="*/ 3609975 h 6858000"/>
              <a:gd name="connsiteX69" fmla="*/ 168275 w 4802188"/>
              <a:gd name="connsiteY69" fmla="*/ 3557587 h 6858000"/>
              <a:gd name="connsiteX70" fmla="*/ 176213 w 4802188"/>
              <a:gd name="connsiteY70" fmla="*/ 3497262 h 6858000"/>
              <a:gd name="connsiteX71" fmla="*/ 179388 w 4802188"/>
              <a:gd name="connsiteY71" fmla="*/ 3427412 h 6858000"/>
              <a:gd name="connsiteX72" fmla="*/ 176213 w 4802188"/>
              <a:gd name="connsiteY72" fmla="*/ 3360737 h 6858000"/>
              <a:gd name="connsiteX73" fmla="*/ 168275 w 4802188"/>
              <a:gd name="connsiteY73" fmla="*/ 3300412 h 6858000"/>
              <a:gd name="connsiteX74" fmla="*/ 157163 w 4802188"/>
              <a:gd name="connsiteY74" fmla="*/ 3248025 h 6858000"/>
              <a:gd name="connsiteX75" fmla="*/ 142875 w 4802188"/>
              <a:gd name="connsiteY75" fmla="*/ 3201987 h 6858000"/>
              <a:gd name="connsiteX76" fmla="*/ 127000 w 4802188"/>
              <a:gd name="connsiteY76" fmla="*/ 3160712 h 6858000"/>
              <a:gd name="connsiteX77" fmla="*/ 107950 w 4802188"/>
              <a:gd name="connsiteY77" fmla="*/ 3121025 h 6858000"/>
              <a:gd name="connsiteX78" fmla="*/ 88900 w 4802188"/>
              <a:gd name="connsiteY78" fmla="*/ 3084512 h 6858000"/>
              <a:gd name="connsiteX79" fmla="*/ 69850 w 4802188"/>
              <a:gd name="connsiteY79" fmla="*/ 3046412 h 6858000"/>
              <a:gd name="connsiteX80" fmla="*/ 52388 w 4802188"/>
              <a:gd name="connsiteY80" fmla="*/ 3009900 h 6858000"/>
              <a:gd name="connsiteX81" fmla="*/ 34925 w 4802188"/>
              <a:gd name="connsiteY81" fmla="*/ 2967037 h 6858000"/>
              <a:gd name="connsiteX82" fmla="*/ 20638 w 4802188"/>
              <a:gd name="connsiteY82" fmla="*/ 2922587 h 6858000"/>
              <a:gd name="connsiteX83" fmla="*/ 11113 w 4802188"/>
              <a:gd name="connsiteY83" fmla="*/ 2868612 h 6858000"/>
              <a:gd name="connsiteX84" fmla="*/ 1588 w 4802188"/>
              <a:gd name="connsiteY84" fmla="*/ 2809875 h 6858000"/>
              <a:gd name="connsiteX85" fmla="*/ 0 w 4802188"/>
              <a:gd name="connsiteY85" fmla="*/ 2741612 h 6858000"/>
              <a:gd name="connsiteX86" fmla="*/ 1588 w 4802188"/>
              <a:gd name="connsiteY86" fmla="*/ 2671762 h 6858000"/>
              <a:gd name="connsiteX87" fmla="*/ 11113 w 4802188"/>
              <a:gd name="connsiteY87" fmla="*/ 2613025 h 6858000"/>
              <a:gd name="connsiteX88" fmla="*/ 20638 w 4802188"/>
              <a:gd name="connsiteY88" fmla="*/ 2560637 h 6858000"/>
              <a:gd name="connsiteX89" fmla="*/ 34925 w 4802188"/>
              <a:gd name="connsiteY89" fmla="*/ 2513012 h 6858000"/>
              <a:gd name="connsiteX90" fmla="*/ 52388 w 4802188"/>
              <a:gd name="connsiteY90" fmla="*/ 2471737 h 6858000"/>
              <a:gd name="connsiteX91" fmla="*/ 69850 w 4802188"/>
              <a:gd name="connsiteY91" fmla="*/ 2433637 h 6858000"/>
              <a:gd name="connsiteX92" fmla="*/ 88900 w 4802188"/>
              <a:gd name="connsiteY92" fmla="*/ 2395537 h 6858000"/>
              <a:gd name="connsiteX93" fmla="*/ 107950 w 4802188"/>
              <a:gd name="connsiteY93" fmla="*/ 2359025 h 6858000"/>
              <a:gd name="connsiteX94" fmla="*/ 127000 w 4802188"/>
              <a:gd name="connsiteY94" fmla="*/ 2319337 h 6858000"/>
              <a:gd name="connsiteX95" fmla="*/ 142875 w 4802188"/>
              <a:gd name="connsiteY95" fmla="*/ 2278062 h 6858000"/>
              <a:gd name="connsiteX96" fmla="*/ 157163 w 4802188"/>
              <a:gd name="connsiteY96" fmla="*/ 2232025 h 6858000"/>
              <a:gd name="connsiteX97" fmla="*/ 168275 w 4802188"/>
              <a:gd name="connsiteY97" fmla="*/ 2179637 h 6858000"/>
              <a:gd name="connsiteX98" fmla="*/ 176213 w 4802188"/>
              <a:gd name="connsiteY98" fmla="*/ 2119312 h 6858000"/>
              <a:gd name="connsiteX99" fmla="*/ 179388 w 4802188"/>
              <a:gd name="connsiteY99" fmla="*/ 2051050 h 6858000"/>
              <a:gd name="connsiteX100" fmla="*/ 176213 w 4802188"/>
              <a:gd name="connsiteY100" fmla="*/ 1982787 h 6858000"/>
              <a:gd name="connsiteX101" fmla="*/ 168275 w 4802188"/>
              <a:gd name="connsiteY101" fmla="*/ 1922462 h 6858000"/>
              <a:gd name="connsiteX102" fmla="*/ 157163 w 4802188"/>
              <a:gd name="connsiteY102" fmla="*/ 1870075 h 6858000"/>
              <a:gd name="connsiteX103" fmla="*/ 142875 w 4802188"/>
              <a:gd name="connsiteY103" fmla="*/ 1824037 h 6858000"/>
              <a:gd name="connsiteX104" fmla="*/ 127000 w 4802188"/>
              <a:gd name="connsiteY104" fmla="*/ 1782762 h 6858000"/>
              <a:gd name="connsiteX105" fmla="*/ 107950 w 4802188"/>
              <a:gd name="connsiteY105" fmla="*/ 1743075 h 6858000"/>
              <a:gd name="connsiteX106" fmla="*/ 88900 w 4802188"/>
              <a:gd name="connsiteY106" fmla="*/ 1708150 h 6858000"/>
              <a:gd name="connsiteX107" fmla="*/ 69850 w 4802188"/>
              <a:gd name="connsiteY107" fmla="*/ 1671637 h 6858000"/>
              <a:gd name="connsiteX108" fmla="*/ 52388 w 4802188"/>
              <a:gd name="connsiteY108" fmla="*/ 1631950 h 6858000"/>
              <a:gd name="connsiteX109" fmla="*/ 34925 w 4802188"/>
              <a:gd name="connsiteY109" fmla="*/ 1589087 h 6858000"/>
              <a:gd name="connsiteX110" fmla="*/ 20638 w 4802188"/>
              <a:gd name="connsiteY110" fmla="*/ 1544637 h 6858000"/>
              <a:gd name="connsiteX111" fmla="*/ 11113 w 4802188"/>
              <a:gd name="connsiteY111" fmla="*/ 1492250 h 6858000"/>
              <a:gd name="connsiteX112" fmla="*/ 1588 w 4802188"/>
              <a:gd name="connsiteY112" fmla="*/ 1431925 h 6858000"/>
              <a:gd name="connsiteX113" fmla="*/ 0 w 4802188"/>
              <a:gd name="connsiteY113" fmla="*/ 1363662 h 6858000"/>
              <a:gd name="connsiteX114" fmla="*/ 1588 w 4802188"/>
              <a:gd name="connsiteY114" fmla="*/ 1295400 h 6858000"/>
              <a:gd name="connsiteX115" fmla="*/ 11113 w 4802188"/>
              <a:gd name="connsiteY115" fmla="*/ 1235075 h 6858000"/>
              <a:gd name="connsiteX116" fmla="*/ 20638 w 4802188"/>
              <a:gd name="connsiteY116" fmla="*/ 1182687 h 6858000"/>
              <a:gd name="connsiteX117" fmla="*/ 34925 w 4802188"/>
              <a:gd name="connsiteY117" fmla="*/ 1136650 h 6858000"/>
              <a:gd name="connsiteX118" fmla="*/ 52388 w 4802188"/>
              <a:gd name="connsiteY118" fmla="*/ 1095375 h 6858000"/>
              <a:gd name="connsiteX119" fmla="*/ 69850 w 4802188"/>
              <a:gd name="connsiteY119" fmla="*/ 1055687 h 6858000"/>
              <a:gd name="connsiteX120" fmla="*/ 88900 w 4802188"/>
              <a:gd name="connsiteY120" fmla="*/ 1017587 h 6858000"/>
              <a:gd name="connsiteX121" fmla="*/ 107950 w 4802188"/>
              <a:gd name="connsiteY121" fmla="*/ 981075 h 6858000"/>
              <a:gd name="connsiteX122" fmla="*/ 127000 w 4802188"/>
              <a:gd name="connsiteY122" fmla="*/ 942975 h 6858000"/>
              <a:gd name="connsiteX123" fmla="*/ 142875 w 4802188"/>
              <a:gd name="connsiteY123" fmla="*/ 901700 h 6858000"/>
              <a:gd name="connsiteX124" fmla="*/ 157163 w 4802188"/>
              <a:gd name="connsiteY124" fmla="*/ 854075 h 6858000"/>
              <a:gd name="connsiteX125" fmla="*/ 168275 w 4802188"/>
              <a:gd name="connsiteY125" fmla="*/ 801687 h 6858000"/>
              <a:gd name="connsiteX126" fmla="*/ 176213 w 4802188"/>
              <a:gd name="connsiteY126" fmla="*/ 744537 h 6858000"/>
              <a:gd name="connsiteX127" fmla="*/ 179388 w 4802188"/>
              <a:gd name="connsiteY127" fmla="*/ 673100 h 6858000"/>
              <a:gd name="connsiteX128" fmla="*/ 176213 w 4802188"/>
              <a:gd name="connsiteY128" fmla="*/ 606425 h 6858000"/>
              <a:gd name="connsiteX129" fmla="*/ 168275 w 4802188"/>
              <a:gd name="connsiteY129" fmla="*/ 546100 h 6858000"/>
              <a:gd name="connsiteX130" fmla="*/ 157163 w 4802188"/>
              <a:gd name="connsiteY130" fmla="*/ 496887 h 6858000"/>
              <a:gd name="connsiteX131" fmla="*/ 142875 w 4802188"/>
              <a:gd name="connsiteY131" fmla="*/ 450850 h 6858000"/>
              <a:gd name="connsiteX132" fmla="*/ 127000 w 4802188"/>
              <a:gd name="connsiteY132" fmla="*/ 409575 h 6858000"/>
              <a:gd name="connsiteX133" fmla="*/ 109538 w 4802188"/>
              <a:gd name="connsiteY133" fmla="*/ 369887 h 6858000"/>
              <a:gd name="connsiteX134" fmla="*/ 92075 w 4802188"/>
              <a:gd name="connsiteY134" fmla="*/ 334962 h 6858000"/>
              <a:gd name="connsiteX135" fmla="*/ 73025 w 4802188"/>
              <a:gd name="connsiteY135" fmla="*/ 296862 h 6858000"/>
              <a:gd name="connsiteX136" fmla="*/ 53975 w 4802188"/>
              <a:gd name="connsiteY136" fmla="*/ 260350 h 6858000"/>
              <a:gd name="connsiteX137" fmla="*/ 38100 w 4802188"/>
              <a:gd name="connsiteY137" fmla="*/ 217487 h 6858000"/>
              <a:gd name="connsiteX138" fmla="*/ 22225 w 4802188"/>
              <a:gd name="connsiteY138" fmla="*/ 174625 h 6858000"/>
              <a:gd name="connsiteX139" fmla="*/ 12700 w 4802188"/>
              <a:gd name="connsiteY139" fmla="*/ 122237 h 6858000"/>
              <a:gd name="connsiteX140" fmla="*/ 4763 w 4802188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802188" h="6858000">
                <a:moveTo>
                  <a:pt x="0" y="0"/>
                </a:moveTo>
                <a:lnTo>
                  <a:pt x="4802188" y="0"/>
                </a:lnTo>
                <a:lnTo>
                  <a:pt x="4802188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wrap="square" rtlCol="0" anchor="ctr">
            <a:noAutofit/>
          </a:bodyPr>
          <a:lstStyle/>
          <a:p>
            <a:pPr algn="ctr" defTabSz="457200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527A6C-3996-4F39-92CB-C1B229541280}"/>
              </a:ext>
            </a:extLst>
          </p:cNvPr>
          <p:cNvSpPr txBox="1"/>
          <p:nvPr/>
        </p:nvSpPr>
        <p:spPr>
          <a:xfrm>
            <a:off x="8016641" y="662400"/>
            <a:ext cx="3410309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Design D2: Higher order </a:t>
            </a:r>
            <a:r>
              <a:rPr lang="en-US" sz="3600" b="1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neighbourhoods</a:t>
            </a:r>
            <a:endParaRPr lang="en-US" sz="36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40D8E28-91B5-42B0-9D6C-B777D8AD9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713579" cy="6858000"/>
          </a:xfrm>
          <a:custGeom>
            <a:avLst/>
            <a:gdLst>
              <a:gd name="connsiteX0" fmla="*/ 0 w 7713579"/>
              <a:gd name="connsiteY0" fmla="*/ 0 h 6858000"/>
              <a:gd name="connsiteX1" fmla="*/ 7534191 w 7713579"/>
              <a:gd name="connsiteY1" fmla="*/ 0 h 6858000"/>
              <a:gd name="connsiteX2" fmla="*/ 7538954 w 7713579"/>
              <a:gd name="connsiteY2" fmla="*/ 66675 h 6858000"/>
              <a:gd name="connsiteX3" fmla="*/ 7546891 w 7713579"/>
              <a:gd name="connsiteY3" fmla="*/ 122237 h 6858000"/>
              <a:gd name="connsiteX4" fmla="*/ 7556416 w 7713579"/>
              <a:gd name="connsiteY4" fmla="*/ 174625 h 6858000"/>
              <a:gd name="connsiteX5" fmla="*/ 7572291 w 7713579"/>
              <a:gd name="connsiteY5" fmla="*/ 217487 h 6858000"/>
              <a:gd name="connsiteX6" fmla="*/ 7588166 w 7713579"/>
              <a:gd name="connsiteY6" fmla="*/ 260350 h 6858000"/>
              <a:gd name="connsiteX7" fmla="*/ 7607216 w 7713579"/>
              <a:gd name="connsiteY7" fmla="*/ 296862 h 6858000"/>
              <a:gd name="connsiteX8" fmla="*/ 7626266 w 7713579"/>
              <a:gd name="connsiteY8" fmla="*/ 334962 h 6858000"/>
              <a:gd name="connsiteX9" fmla="*/ 7643729 w 7713579"/>
              <a:gd name="connsiteY9" fmla="*/ 369887 h 6858000"/>
              <a:gd name="connsiteX10" fmla="*/ 7661191 w 7713579"/>
              <a:gd name="connsiteY10" fmla="*/ 409575 h 6858000"/>
              <a:gd name="connsiteX11" fmla="*/ 7677066 w 7713579"/>
              <a:gd name="connsiteY11" fmla="*/ 450850 h 6858000"/>
              <a:gd name="connsiteX12" fmla="*/ 7691354 w 7713579"/>
              <a:gd name="connsiteY12" fmla="*/ 496887 h 6858000"/>
              <a:gd name="connsiteX13" fmla="*/ 7702466 w 7713579"/>
              <a:gd name="connsiteY13" fmla="*/ 546100 h 6858000"/>
              <a:gd name="connsiteX14" fmla="*/ 7710404 w 7713579"/>
              <a:gd name="connsiteY14" fmla="*/ 606425 h 6858000"/>
              <a:gd name="connsiteX15" fmla="*/ 7713579 w 7713579"/>
              <a:gd name="connsiteY15" fmla="*/ 673100 h 6858000"/>
              <a:gd name="connsiteX16" fmla="*/ 7710404 w 7713579"/>
              <a:gd name="connsiteY16" fmla="*/ 744537 h 6858000"/>
              <a:gd name="connsiteX17" fmla="*/ 7702466 w 7713579"/>
              <a:gd name="connsiteY17" fmla="*/ 801687 h 6858000"/>
              <a:gd name="connsiteX18" fmla="*/ 7691354 w 7713579"/>
              <a:gd name="connsiteY18" fmla="*/ 854075 h 6858000"/>
              <a:gd name="connsiteX19" fmla="*/ 7677066 w 7713579"/>
              <a:gd name="connsiteY19" fmla="*/ 901700 h 6858000"/>
              <a:gd name="connsiteX20" fmla="*/ 7661191 w 7713579"/>
              <a:gd name="connsiteY20" fmla="*/ 942975 h 6858000"/>
              <a:gd name="connsiteX21" fmla="*/ 7642141 w 7713579"/>
              <a:gd name="connsiteY21" fmla="*/ 981075 h 6858000"/>
              <a:gd name="connsiteX22" fmla="*/ 7623091 w 7713579"/>
              <a:gd name="connsiteY22" fmla="*/ 1017587 h 6858000"/>
              <a:gd name="connsiteX23" fmla="*/ 7604041 w 7713579"/>
              <a:gd name="connsiteY23" fmla="*/ 1055687 h 6858000"/>
              <a:gd name="connsiteX24" fmla="*/ 7586579 w 7713579"/>
              <a:gd name="connsiteY24" fmla="*/ 1095375 h 6858000"/>
              <a:gd name="connsiteX25" fmla="*/ 7569116 w 7713579"/>
              <a:gd name="connsiteY25" fmla="*/ 1136650 h 6858000"/>
              <a:gd name="connsiteX26" fmla="*/ 7554829 w 7713579"/>
              <a:gd name="connsiteY26" fmla="*/ 1182687 h 6858000"/>
              <a:gd name="connsiteX27" fmla="*/ 7545304 w 7713579"/>
              <a:gd name="connsiteY27" fmla="*/ 1235075 h 6858000"/>
              <a:gd name="connsiteX28" fmla="*/ 7535779 w 7713579"/>
              <a:gd name="connsiteY28" fmla="*/ 1295400 h 6858000"/>
              <a:gd name="connsiteX29" fmla="*/ 7534191 w 7713579"/>
              <a:gd name="connsiteY29" fmla="*/ 1363662 h 6858000"/>
              <a:gd name="connsiteX30" fmla="*/ 7535779 w 7713579"/>
              <a:gd name="connsiteY30" fmla="*/ 1431925 h 6858000"/>
              <a:gd name="connsiteX31" fmla="*/ 7545304 w 7713579"/>
              <a:gd name="connsiteY31" fmla="*/ 1492250 h 6858000"/>
              <a:gd name="connsiteX32" fmla="*/ 7554829 w 7713579"/>
              <a:gd name="connsiteY32" fmla="*/ 1544637 h 6858000"/>
              <a:gd name="connsiteX33" fmla="*/ 7569116 w 7713579"/>
              <a:gd name="connsiteY33" fmla="*/ 1589087 h 6858000"/>
              <a:gd name="connsiteX34" fmla="*/ 7586579 w 7713579"/>
              <a:gd name="connsiteY34" fmla="*/ 1631950 h 6858000"/>
              <a:gd name="connsiteX35" fmla="*/ 7604041 w 7713579"/>
              <a:gd name="connsiteY35" fmla="*/ 1671637 h 6858000"/>
              <a:gd name="connsiteX36" fmla="*/ 7623091 w 7713579"/>
              <a:gd name="connsiteY36" fmla="*/ 1708150 h 6858000"/>
              <a:gd name="connsiteX37" fmla="*/ 7642141 w 7713579"/>
              <a:gd name="connsiteY37" fmla="*/ 1743075 h 6858000"/>
              <a:gd name="connsiteX38" fmla="*/ 7661191 w 7713579"/>
              <a:gd name="connsiteY38" fmla="*/ 1782762 h 6858000"/>
              <a:gd name="connsiteX39" fmla="*/ 7677066 w 7713579"/>
              <a:gd name="connsiteY39" fmla="*/ 1824037 h 6858000"/>
              <a:gd name="connsiteX40" fmla="*/ 7691354 w 7713579"/>
              <a:gd name="connsiteY40" fmla="*/ 1870075 h 6858000"/>
              <a:gd name="connsiteX41" fmla="*/ 7702466 w 7713579"/>
              <a:gd name="connsiteY41" fmla="*/ 1922462 h 6858000"/>
              <a:gd name="connsiteX42" fmla="*/ 7710404 w 7713579"/>
              <a:gd name="connsiteY42" fmla="*/ 1982787 h 6858000"/>
              <a:gd name="connsiteX43" fmla="*/ 7713579 w 7713579"/>
              <a:gd name="connsiteY43" fmla="*/ 2051050 h 6858000"/>
              <a:gd name="connsiteX44" fmla="*/ 7710404 w 7713579"/>
              <a:gd name="connsiteY44" fmla="*/ 2119312 h 6858000"/>
              <a:gd name="connsiteX45" fmla="*/ 7702466 w 7713579"/>
              <a:gd name="connsiteY45" fmla="*/ 2179637 h 6858000"/>
              <a:gd name="connsiteX46" fmla="*/ 7691354 w 7713579"/>
              <a:gd name="connsiteY46" fmla="*/ 2232025 h 6858000"/>
              <a:gd name="connsiteX47" fmla="*/ 7677066 w 7713579"/>
              <a:gd name="connsiteY47" fmla="*/ 2278062 h 6858000"/>
              <a:gd name="connsiteX48" fmla="*/ 7661191 w 7713579"/>
              <a:gd name="connsiteY48" fmla="*/ 2319337 h 6858000"/>
              <a:gd name="connsiteX49" fmla="*/ 7642141 w 7713579"/>
              <a:gd name="connsiteY49" fmla="*/ 2359025 h 6858000"/>
              <a:gd name="connsiteX50" fmla="*/ 7623091 w 7713579"/>
              <a:gd name="connsiteY50" fmla="*/ 2395537 h 6858000"/>
              <a:gd name="connsiteX51" fmla="*/ 7604041 w 7713579"/>
              <a:gd name="connsiteY51" fmla="*/ 2433637 h 6858000"/>
              <a:gd name="connsiteX52" fmla="*/ 7586579 w 7713579"/>
              <a:gd name="connsiteY52" fmla="*/ 2471737 h 6858000"/>
              <a:gd name="connsiteX53" fmla="*/ 7569116 w 7713579"/>
              <a:gd name="connsiteY53" fmla="*/ 2513012 h 6858000"/>
              <a:gd name="connsiteX54" fmla="*/ 7554829 w 7713579"/>
              <a:gd name="connsiteY54" fmla="*/ 2560637 h 6858000"/>
              <a:gd name="connsiteX55" fmla="*/ 7545304 w 7713579"/>
              <a:gd name="connsiteY55" fmla="*/ 2613025 h 6858000"/>
              <a:gd name="connsiteX56" fmla="*/ 7535779 w 7713579"/>
              <a:gd name="connsiteY56" fmla="*/ 2671762 h 6858000"/>
              <a:gd name="connsiteX57" fmla="*/ 7534191 w 7713579"/>
              <a:gd name="connsiteY57" fmla="*/ 2741612 h 6858000"/>
              <a:gd name="connsiteX58" fmla="*/ 7535779 w 7713579"/>
              <a:gd name="connsiteY58" fmla="*/ 2809875 h 6858000"/>
              <a:gd name="connsiteX59" fmla="*/ 7545304 w 7713579"/>
              <a:gd name="connsiteY59" fmla="*/ 2868612 h 6858000"/>
              <a:gd name="connsiteX60" fmla="*/ 7554829 w 7713579"/>
              <a:gd name="connsiteY60" fmla="*/ 2922587 h 6858000"/>
              <a:gd name="connsiteX61" fmla="*/ 7569116 w 7713579"/>
              <a:gd name="connsiteY61" fmla="*/ 2967037 h 6858000"/>
              <a:gd name="connsiteX62" fmla="*/ 7586579 w 7713579"/>
              <a:gd name="connsiteY62" fmla="*/ 3009900 h 6858000"/>
              <a:gd name="connsiteX63" fmla="*/ 7604041 w 7713579"/>
              <a:gd name="connsiteY63" fmla="*/ 3046412 h 6858000"/>
              <a:gd name="connsiteX64" fmla="*/ 7623091 w 7713579"/>
              <a:gd name="connsiteY64" fmla="*/ 3084512 h 6858000"/>
              <a:gd name="connsiteX65" fmla="*/ 7642141 w 7713579"/>
              <a:gd name="connsiteY65" fmla="*/ 3121025 h 6858000"/>
              <a:gd name="connsiteX66" fmla="*/ 7661191 w 7713579"/>
              <a:gd name="connsiteY66" fmla="*/ 3160712 h 6858000"/>
              <a:gd name="connsiteX67" fmla="*/ 7677066 w 7713579"/>
              <a:gd name="connsiteY67" fmla="*/ 3201987 h 6858000"/>
              <a:gd name="connsiteX68" fmla="*/ 7691354 w 7713579"/>
              <a:gd name="connsiteY68" fmla="*/ 3248025 h 6858000"/>
              <a:gd name="connsiteX69" fmla="*/ 7702466 w 7713579"/>
              <a:gd name="connsiteY69" fmla="*/ 3300412 h 6858000"/>
              <a:gd name="connsiteX70" fmla="*/ 7710404 w 7713579"/>
              <a:gd name="connsiteY70" fmla="*/ 3360737 h 6858000"/>
              <a:gd name="connsiteX71" fmla="*/ 7713579 w 7713579"/>
              <a:gd name="connsiteY71" fmla="*/ 3427412 h 6858000"/>
              <a:gd name="connsiteX72" fmla="*/ 7710404 w 7713579"/>
              <a:gd name="connsiteY72" fmla="*/ 3497262 h 6858000"/>
              <a:gd name="connsiteX73" fmla="*/ 7702466 w 7713579"/>
              <a:gd name="connsiteY73" fmla="*/ 3557587 h 6858000"/>
              <a:gd name="connsiteX74" fmla="*/ 7691354 w 7713579"/>
              <a:gd name="connsiteY74" fmla="*/ 3609975 h 6858000"/>
              <a:gd name="connsiteX75" fmla="*/ 7677066 w 7713579"/>
              <a:gd name="connsiteY75" fmla="*/ 3656012 h 6858000"/>
              <a:gd name="connsiteX76" fmla="*/ 7661191 w 7713579"/>
              <a:gd name="connsiteY76" fmla="*/ 3697287 h 6858000"/>
              <a:gd name="connsiteX77" fmla="*/ 7642141 w 7713579"/>
              <a:gd name="connsiteY77" fmla="*/ 3736975 h 6858000"/>
              <a:gd name="connsiteX78" fmla="*/ 7604041 w 7713579"/>
              <a:gd name="connsiteY78" fmla="*/ 3811587 h 6858000"/>
              <a:gd name="connsiteX79" fmla="*/ 7586579 w 7713579"/>
              <a:gd name="connsiteY79" fmla="*/ 3848100 h 6858000"/>
              <a:gd name="connsiteX80" fmla="*/ 7569116 w 7713579"/>
              <a:gd name="connsiteY80" fmla="*/ 3890962 h 6858000"/>
              <a:gd name="connsiteX81" fmla="*/ 7554829 w 7713579"/>
              <a:gd name="connsiteY81" fmla="*/ 3935412 h 6858000"/>
              <a:gd name="connsiteX82" fmla="*/ 7545304 w 7713579"/>
              <a:gd name="connsiteY82" fmla="*/ 3987800 h 6858000"/>
              <a:gd name="connsiteX83" fmla="*/ 7535779 w 7713579"/>
              <a:gd name="connsiteY83" fmla="*/ 4048125 h 6858000"/>
              <a:gd name="connsiteX84" fmla="*/ 7534191 w 7713579"/>
              <a:gd name="connsiteY84" fmla="*/ 4116387 h 6858000"/>
              <a:gd name="connsiteX85" fmla="*/ 7535779 w 7713579"/>
              <a:gd name="connsiteY85" fmla="*/ 4186237 h 6858000"/>
              <a:gd name="connsiteX86" fmla="*/ 7545304 w 7713579"/>
              <a:gd name="connsiteY86" fmla="*/ 4244975 h 6858000"/>
              <a:gd name="connsiteX87" fmla="*/ 7554829 w 7713579"/>
              <a:gd name="connsiteY87" fmla="*/ 4297362 h 6858000"/>
              <a:gd name="connsiteX88" fmla="*/ 7569116 w 7713579"/>
              <a:gd name="connsiteY88" fmla="*/ 4343400 h 6858000"/>
              <a:gd name="connsiteX89" fmla="*/ 7586579 w 7713579"/>
              <a:gd name="connsiteY89" fmla="*/ 4386262 h 6858000"/>
              <a:gd name="connsiteX90" fmla="*/ 7604041 w 7713579"/>
              <a:gd name="connsiteY90" fmla="*/ 4424362 h 6858000"/>
              <a:gd name="connsiteX91" fmla="*/ 7642141 w 7713579"/>
              <a:gd name="connsiteY91" fmla="*/ 4498975 h 6858000"/>
              <a:gd name="connsiteX92" fmla="*/ 7661191 w 7713579"/>
              <a:gd name="connsiteY92" fmla="*/ 4537075 h 6858000"/>
              <a:gd name="connsiteX93" fmla="*/ 7677066 w 7713579"/>
              <a:gd name="connsiteY93" fmla="*/ 4579937 h 6858000"/>
              <a:gd name="connsiteX94" fmla="*/ 7691354 w 7713579"/>
              <a:gd name="connsiteY94" fmla="*/ 4625975 h 6858000"/>
              <a:gd name="connsiteX95" fmla="*/ 7702466 w 7713579"/>
              <a:gd name="connsiteY95" fmla="*/ 4678362 h 6858000"/>
              <a:gd name="connsiteX96" fmla="*/ 7710404 w 7713579"/>
              <a:gd name="connsiteY96" fmla="*/ 4738687 h 6858000"/>
              <a:gd name="connsiteX97" fmla="*/ 7713579 w 7713579"/>
              <a:gd name="connsiteY97" fmla="*/ 4806950 h 6858000"/>
              <a:gd name="connsiteX98" fmla="*/ 7710404 w 7713579"/>
              <a:gd name="connsiteY98" fmla="*/ 4875212 h 6858000"/>
              <a:gd name="connsiteX99" fmla="*/ 7702466 w 7713579"/>
              <a:gd name="connsiteY99" fmla="*/ 4935537 h 6858000"/>
              <a:gd name="connsiteX100" fmla="*/ 7691354 w 7713579"/>
              <a:gd name="connsiteY100" fmla="*/ 4987925 h 6858000"/>
              <a:gd name="connsiteX101" fmla="*/ 7677066 w 7713579"/>
              <a:gd name="connsiteY101" fmla="*/ 5033962 h 6858000"/>
              <a:gd name="connsiteX102" fmla="*/ 7661191 w 7713579"/>
              <a:gd name="connsiteY102" fmla="*/ 5075237 h 6858000"/>
              <a:gd name="connsiteX103" fmla="*/ 7642141 w 7713579"/>
              <a:gd name="connsiteY103" fmla="*/ 5114925 h 6858000"/>
              <a:gd name="connsiteX104" fmla="*/ 7623091 w 7713579"/>
              <a:gd name="connsiteY104" fmla="*/ 5149850 h 6858000"/>
              <a:gd name="connsiteX105" fmla="*/ 7604041 w 7713579"/>
              <a:gd name="connsiteY105" fmla="*/ 5186362 h 6858000"/>
              <a:gd name="connsiteX106" fmla="*/ 7586579 w 7713579"/>
              <a:gd name="connsiteY106" fmla="*/ 5226050 h 6858000"/>
              <a:gd name="connsiteX107" fmla="*/ 7569116 w 7713579"/>
              <a:gd name="connsiteY107" fmla="*/ 5268912 h 6858000"/>
              <a:gd name="connsiteX108" fmla="*/ 7554829 w 7713579"/>
              <a:gd name="connsiteY108" fmla="*/ 5313362 h 6858000"/>
              <a:gd name="connsiteX109" fmla="*/ 7545304 w 7713579"/>
              <a:gd name="connsiteY109" fmla="*/ 5365750 h 6858000"/>
              <a:gd name="connsiteX110" fmla="*/ 7535779 w 7713579"/>
              <a:gd name="connsiteY110" fmla="*/ 5426075 h 6858000"/>
              <a:gd name="connsiteX111" fmla="*/ 7534191 w 7713579"/>
              <a:gd name="connsiteY111" fmla="*/ 5494337 h 6858000"/>
              <a:gd name="connsiteX112" fmla="*/ 7535779 w 7713579"/>
              <a:gd name="connsiteY112" fmla="*/ 5562600 h 6858000"/>
              <a:gd name="connsiteX113" fmla="*/ 7545304 w 7713579"/>
              <a:gd name="connsiteY113" fmla="*/ 5622925 h 6858000"/>
              <a:gd name="connsiteX114" fmla="*/ 7554829 w 7713579"/>
              <a:gd name="connsiteY114" fmla="*/ 5675312 h 6858000"/>
              <a:gd name="connsiteX115" fmla="*/ 7569116 w 7713579"/>
              <a:gd name="connsiteY115" fmla="*/ 5721350 h 6858000"/>
              <a:gd name="connsiteX116" fmla="*/ 7586579 w 7713579"/>
              <a:gd name="connsiteY116" fmla="*/ 5762625 h 6858000"/>
              <a:gd name="connsiteX117" fmla="*/ 7604041 w 7713579"/>
              <a:gd name="connsiteY117" fmla="*/ 5802312 h 6858000"/>
              <a:gd name="connsiteX118" fmla="*/ 7623091 w 7713579"/>
              <a:gd name="connsiteY118" fmla="*/ 5840412 h 6858000"/>
              <a:gd name="connsiteX119" fmla="*/ 7642141 w 7713579"/>
              <a:gd name="connsiteY119" fmla="*/ 5876925 h 6858000"/>
              <a:gd name="connsiteX120" fmla="*/ 7661191 w 7713579"/>
              <a:gd name="connsiteY120" fmla="*/ 5915025 h 6858000"/>
              <a:gd name="connsiteX121" fmla="*/ 7677066 w 7713579"/>
              <a:gd name="connsiteY121" fmla="*/ 5956300 h 6858000"/>
              <a:gd name="connsiteX122" fmla="*/ 7691354 w 7713579"/>
              <a:gd name="connsiteY122" fmla="*/ 6003925 h 6858000"/>
              <a:gd name="connsiteX123" fmla="*/ 7702466 w 7713579"/>
              <a:gd name="connsiteY123" fmla="*/ 6056312 h 6858000"/>
              <a:gd name="connsiteX124" fmla="*/ 7710404 w 7713579"/>
              <a:gd name="connsiteY124" fmla="*/ 6113462 h 6858000"/>
              <a:gd name="connsiteX125" fmla="*/ 7713579 w 7713579"/>
              <a:gd name="connsiteY125" fmla="*/ 6183312 h 6858000"/>
              <a:gd name="connsiteX126" fmla="*/ 7710404 w 7713579"/>
              <a:gd name="connsiteY126" fmla="*/ 6251575 h 6858000"/>
              <a:gd name="connsiteX127" fmla="*/ 7702466 w 7713579"/>
              <a:gd name="connsiteY127" fmla="*/ 6311900 h 6858000"/>
              <a:gd name="connsiteX128" fmla="*/ 7691354 w 7713579"/>
              <a:gd name="connsiteY128" fmla="*/ 6361112 h 6858000"/>
              <a:gd name="connsiteX129" fmla="*/ 7677066 w 7713579"/>
              <a:gd name="connsiteY129" fmla="*/ 6407150 h 6858000"/>
              <a:gd name="connsiteX130" fmla="*/ 7661191 w 7713579"/>
              <a:gd name="connsiteY130" fmla="*/ 6448425 h 6858000"/>
              <a:gd name="connsiteX131" fmla="*/ 7643729 w 7713579"/>
              <a:gd name="connsiteY131" fmla="*/ 6488112 h 6858000"/>
              <a:gd name="connsiteX132" fmla="*/ 7626266 w 7713579"/>
              <a:gd name="connsiteY132" fmla="*/ 6523037 h 6858000"/>
              <a:gd name="connsiteX133" fmla="*/ 7607216 w 7713579"/>
              <a:gd name="connsiteY133" fmla="*/ 6561137 h 6858000"/>
              <a:gd name="connsiteX134" fmla="*/ 7588166 w 7713579"/>
              <a:gd name="connsiteY134" fmla="*/ 6597650 h 6858000"/>
              <a:gd name="connsiteX135" fmla="*/ 7572291 w 7713579"/>
              <a:gd name="connsiteY135" fmla="*/ 6640512 h 6858000"/>
              <a:gd name="connsiteX136" fmla="*/ 7556416 w 7713579"/>
              <a:gd name="connsiteY136" fmla="*/ 6683375 h 6858000"/>
              <a:gd name="connsiteX137" fmla="*/ 7546891 w 7713579"/>
              <a:gd name="connsiteY137" fmla="*/ 6735762 h 6858000"/>
              <a:gd name="connsiteX138" fmla="*/ 7538954 w 7713579"/>
              <a:gd name="connsiteY138" fmla="*/ 6791325 h 6858000"/>
              <a:gd name="connsiteX139" fmla="*/ 7534191 w 7713579"/>
              <a:gd name="connsiteY139" fmla="*/ 6858000 h 6858000"/>
              <a:gd name="connsiteX140" fmla="*/ 0 w 7713579"/>
              <a:gd name="connsiteY140" fmla="*/ 6858000 h 6858000"/>
              <a:gd name="connsiteX141" fmla="*/ 0 w 7713579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713579" h="6858000">
                <a:moveTo>
                  <a:pt x="0" y="0"/>
                </a:moveTo>
                <a:lnTo>
                  <a:pt x="7534191" y="0"/>
                </a:lnTo>
                <a:lnTo>
                  <a:pt x="7538954" y="66675"/>
                </a:lnTo>
                <a:lnTo>
                  <a:pt x="7546891" y="122237"/>
                </a:lnTo>
                <a:lnTo>
                  <a:pt x="7556416" y="174625"/>
                </a:lnTo>
                <a:lnTo>
                  <a:pt x="7572291" y="217487"/>
                </a:lnTo>
                <a:lnTo>
                  <a:pt x="7588166" y="260350"/>
                </a:lnTo>
                <a:lnTo>
                  <a:pt x="7607216" y="296862"/>
                </a:lnTo>
                <a:lnTo>
                  <a:pt x="7626266" y="334962"/>
                </a:lnTo>
                <a:lnTo>
                  <a:pt x="7643729" y="369887"/>
                </a:lnTo>
                <a:lnTo>
                  <a:pt x="7661191" y="409575"/>
                </a:lnTo>
                <a:lnTo>
                  <a:pt x="7677066" y="450850"/>
                </a:lnTo>
                <a:lnTo>
                  <a:pt x="7691354" y="496887"/>
                </a:lnTo>
                <a:lnTo>
                  <a:pt x="7702466" y="546100"/>
                </a:lnTo>
                <a:lnTo>
                  <a:pt x="7710404" y="606425"/>
                </a:lnTo>
                <a:lnTo>
                  <a:pt x="7713579" y="673100"/>
                </a:lnTo>
                <a:lnTo>
                  <a:pt x="7710404" y="744537"/>
                </a:lnTo>
                <a:lnTo>
                  <a:pt x="7702466" y="801687"/>
                </a:lnTo>
                <a:lnTo>
                  <a:pt x="7691354" y="854075"/>
                </a:lnTo>
                <a:lnTo>
                  <a:pt x="7677066" y="901700"/>
                </a:lnTo>
                <a:lnTo>
                  <a:pt x="7661191" y="942975"/>
                </a:lnTo>
                <a:lnTo>
                  <a:pt x="7642141" y="981075"/>
                </a:lnTo>
                <a:lnTo>
                  <a:pt x="7623091" y="1017587"/>
                </a:lnTo>
                <a:lnTo>
                  <a:pt x="7604041" y="1055687"/>
                </a:lnTo>
                <a:lnTo>
                  <a:pt x="7586579" y="1095375"/>
                </a:lnTo>
                <a:lnTo>
                  <a:pt x="7569116" y="1136650"/>
                </a:lnTo>
                <a:lnTo>
                  <a:pt x="7554829" y="1182687"/>
                </a:lnTo>
                <a:lnTo>
                  <a:pt x="7545304" y="1235075"/>
                </a:lnTo>
                <a:lnTo>
                  <a:pt x="7535779" y="1295400"/>
                </a:lnTo>
                <a:lnTo>
                  <a:pt x="7534191" y="1363662"/>
                </a:lnTo>
                <a:lnTo>
                  <a:pt x="7535779" y="1431925"/>
                </a:lnTo>
                <a:lnTo>
                  <a:pt x="7545304" y="1492250"/>
                </a:lnTo>
                <a:lnTo>
                  <a:pt x="7554829" y="1544637"/>
                </a:lnTo>
                <a:lnTo>
                  <a:pt x="7569116" y="1589087"/>
                </a:lnTo>
                <a:lnTo>
                  <a:pt x="7586579" y="1631950"/>
                </a:lnTo>
                <a:lnTo>
                  <a:pt x="7604041" y="1671637"/>
                </a:lnTo>
                <a:lnTo>
                  <a:pt x="7623091" y="1708150"/>
                </a:lnTo>
                <a:lnTo>
                  <a:pt x="7642141" y="1743075"/>
                </a:lnTo>
                <a:lnTo>
                  <a:pt x="7661191" y="1782762"/>
                </a:lnTo>
                <a:lnTo>
                  <a:pt x="7677066" y="1824037"/>
                </a:lnTo>
                <a:lnTo>
                  <a:pt x="7691354" y="1870075"/>
                </a:lnTo>
                <a:lnTo>
                  <a:pt x="7702466" y="1922462"/>
                </a:lnTo>
                <a:lnTo>
                  <a:pt x="7710404" y="1982787"/>
                </a:lnTo>
                <a:lnTo>
                  <a:pt x="7713579" y="2051050"/>
                </a:lnTo>
                <a:lnTo>
                  <a:pt x="7710404" y="2119312"/>
                </a:lnTo>
                <a:lnTo>
                  <a:pt x="7702466" y="2179637"/>
                </a:lnTo>
                <a:lnTo>
                  <a:pt x="7691354" y="2232025"/>
                </a:lnTo>
                <a:lnTo>
                  <a:pt x="7677066" y="2278062"/>
                </a:lnTo>
                <a:lnTo>
                  <a:pt x="7661191" y="2319337"/>
                </a:lnTo>
                <a:lnTo>
                  <a:pt x="7642141" y="2359025"/>
                </a:lnTo>
                <a:lnTo>
                  <a:pt x="7623091" y="2395537"/>
                </a:lnTo>
                <a:lnTo>
                  <a:pt x="7604041" y="2433637"/>
                </a:lnTo>
                <a:lnTo>
                  <a:pt x="7586579" y="2471737"/>
                </a:lnTo>
                <a:lnTo>
                  <a:pt x="7569116" y="2513012"/>
                </a:lnTo>
                <a:lnTo>
                  <a:pt x="7554829" y="2560637"/>
                </a:lnTo>
                <a:lnTo>
                  <a:pt x="7545304" y="2613025"/>
                </a:lnTo>
                <a:lnTo>
                  <a:pt x="7535779" y="2671762"/>
                </a:lnTo>
                <a:lnTo>
                  <a:pt x="7534191" y="2741612"/>
                </a:lnTo>
                <a:lnTo>
                  <a:pt x="7535779" y="2809875"/>
                </a:lnTo>
                <a:lnTo>
                  <a:pt x="7545304" y="2868612"/>
                </a:lnTo>
                <a:lnTo>
                  <a:pt x="7554829" y="2922587"/>
                </a:lnTo>
                <a:lnTo>
                  <a:pt x="7569116" y="2967037"/>
                </a:lnTo>
                <a:lnTo>
                  <a:pt x="7586579" y="3009900"/>
                </a:lnTo>
                <a:lnTo>
                  <a:pt x="7604041" y="3046412"/>
                </a:lnTo>
                <a:lnTo>
                  <a:pt x="7623091" y="3084512"/>
                </a:lnTo>
                <a:lnTo>
                  <a:pt x="7642141" y="3121025"/>
                </a:lnTo>
                <a:lnTo>
                  <a:pt x="7661191" y="3160712"/>
                </a:lnTo>
                <a:lnTo>
                  <a:pt x="7677066" y="3201987"/>
                </a:lnTo>
                <a:lnTo>
                  <a:pt x="7691354" y="3248025"/>
                </a:lnTo>
                <a:lnTo>
                  <a:pt x="7702466" y="3300412"/>
                </a:lnTo>
                <a:lnTo>
                  <a:pt x="7710404" y="3360737"/>
                </a:lnTo>
                <a:lnTo>
                  <a:pt x="7713579" y="3427412"/>
                </a:lnTo>
                <a:lnTo>
                  <a:pt x="7710404" y="3497262"/>
                </a:lnTo>
                <a:lnTo>
                  <a:pt x="7702466" y="3557587"/>
                </a:lnTo>
                <a:lnTo>
                  <a:pt x="7691354" y="3609975"/>
                </a:lnTo>
                <a:lnTo>
                  <a:pt x="7677066" y="3656012"/>
                </a:lnTo>
                <a:lnTo>
                  <a:pt x="7661191" y="3697287"/>
                </a:lnTo>
                <a:lnTo>
                  <a:pt x="7642141" y="3736975"/>
                </a:lnTo>
                <a:lnTo>
                  <a:pt x="7604041" y="3811587"/>
                </a:lnTo>
                <a:lnTo>
                  <a:pt x="7586579" y="3848100"/>
                </a:lnTo>
                <a:lnTo>
                  <a:pt x="7569116" y="3890962"/>
                </a:lnTo>
                <a:lnTo>
                  <a:pt x="7554829" y="3935412"/>
                </a:lnTo>
                <a:lnTo>
                  <a:pt x="7545304" y="3987800"/>
                </a:lnTo>
                <a:lnTo>
                  <a:pt x="7535779" y="4048125"/>
                </a:lnTo>
                <a:lnTo>
                  <a:pt x="7534191" y="4116387"/>
                </a:lnTo>
                <a:lnTo>
                  <a:pt x="7535779" y="4186237"/>
                </a:lnTo>
                <a:lnTo>
                  <a:pt x="7545304" y="4244975"/>
                </a:lnTo>
                <a:lnTo>
                  <a:pt x="7554829" y="4297362"/>
                </a:lnTo>
                <a:lnTo>
                  <a:pt x="7569116" y="4343400"/>
                </a:lnTo>
                <a:lnTo>
                  <a:pt x="7586579" y="4386262"/>
                </a:lnTo>
                <a:lnTo>
                  <a:pt x="7604041" y="4424362"/>
                </a:lnTo>
                <a:lnTo>
                  <a:pt x="7642141" y="4498975"/>
                </a:lnTo>
                <a:lnTo>
                  <a:pt x="7661191" y="4537075"/>
                </a:lnTo>
                <a:lnTo>
                  <a:pt x="7677066" y="4579937"/>
                </a:lnTo>
                <a:lnTo>
                  <a:pt x="7691354" y="4625975"/>
                </a:lnTo>
                <a:lnTo>
                  <a:pt x="7702466" y="4678362"/>
                </a:lnTo>
                <a:lnTo>
                  <a:pt x="7710404" y="4738687"/>
                </a:lnTo>
                <a:lnTo>
                  <a:pt x="7713579" y="4806950"/>
                </a:lnTo>
                <a:lnTo>
                  <a:pt x="7710404" y="4875212"/>
                </a:lnTo>
                <a:lnTo>
                  <a:pt x="7702466" y="4935537"/>
                </a:lnTo>
                <a:lnTo>
                  <a:pt x="7691354" y="4987925"/>
                </a:lnTo>
                <a:lnTo>
                  <a:pt x="7677066" y="5033962"/>
                </a:lnTo>
                <a:lnTo>
                  <a:pt x="7661191" y="5075237"/>
                </a:lnTo>
                <a:lnTo>
                  <a:pt x="7642141" y="5114925"/>
                </a:lnTo>
                <a:lnTo>
                  <a:pt x="7623091" y="5149850"/>
                </a:lnTo>
                <a:lnTo>
                  <a:pt x="7604041" y="5186362"/>
                </a:lnTo>
                <a:lnTo>
                  <a:pt x="7586579" y="5226050"/>
                </a:lnTo>
                <a:lnTo>
                  <a:pt x="7569116" y="5268912"/>
                </a:lnTo>
                <a:lnTo>
                  <a:pt x="7554829" y="5313362"/>
                </a:lnTo>
                <a:lnTo>
                  <a:pt x="7545304" y="5365750"/>
                </a:lnTo>
                <a:lnTo>
                  <a:pt x="7535779" y="5426075"/>
                </a:lnTo>
                <a:lnTo>
                  <a:pt x="7534191" y="5494337"/>
                </a:lnTo>
                <a:lnTo>
                  <a:pt x="7535779" y="5562600"/>
                </a:lnTo>
                <a:lnTo>
                  <a:pt x="7545304" y="5622925"/>
                </a:lnTo>
                <a:lnTo>
                  <a:pt x="7554829" y="5675312"/>
                </a:lnTo>
                <a:lnTo>
                  <a:pt x="7569116" y="5721350"/>
                </a:lnTo>
                <a:lnTo>
                  <a:pt x="7586579" y="5762625"/>
                </a:lnTo>
                <a:lnTo>
                  <a:pt x="7604041" y="5802312"/>
                </a:lnTo>
                <a:lnTo>
                  <a:pt x="7623091" y="5840412"/>
                </a:lnTo>
                <a:lnTo>
                  <a:pt x="7642141" y="5876925"/>
                </a:lnTo>
                <a:lnTo>
                  <a:pt x="7661191" y="5915025"/>
                </a:lnTo>
                <a:lnTo>
                  <a:pt x="7677066" y="5956300"/>
                </a:lnTo>
                <a:lnTo>
                  <a:pt x="7691354" y="6003925"/>
                </a:lnTo>
                <a:lnTo>
                  <a:pt x="7702466" y="6056312"/>
                </a:lnTo>
                <a:lnTo>
                  <a:pt x="7710404" y="6113462"/>
                </a:lnTo>
                <a:lnTo>
                  <a:pt x="7713579" y="6183312"/>
                </a:lnTo>
                <a:lnTo>
                  <a:pt x="7710404" y="6251575"/>
                </a:lnTo>
                <a:lnTo>
                  <a:pt x="7702466" y="6311900"/>
                </a:lnTo>
                <a:lnTo>
                  <a:pt x="7691354" y="6361112"/>
                </a:lnTo>
                <a:lnTo>
                  <a:pt x="7677066" y="6407150"/>
                </a:lnTo>
                <a:lnTo>
                  <a:pt x="7661191" y="6448425"/>
                </a:lnTo>
                <a:lnTo>
                  <a:pt x="7643729" y="6488112"/>
                </a:lnTo>
                <a:lnTo>
                  <a:pt x="7626266" y="6523037"/>
                </a:lnTo>
                <a:lnTo>
                  <a:pt x="7607216" y="6561137"/>
                </a:lnTo>
                <a:lnTo>
                  <a:pt x="7588166" y="6597650"/>
                </a:lnTo>
                <a:lnTo>
                  <a:pt x="7572291" y="6640512"/>
                </a:lnTo>
                <a:lnTo>
                  <a:pt x="7556416" y="6683375"/>
                </a:lnTo>
                <a:lnTo>
                  <a:pt x="7546891" y="6735762"/>
                </a:lnTo>
                <a:lnTo>
                  <a:pt x="7538954" y="6791325"/>
                </a:lnTo>
                <a:lnTo>
                  <a:pt x="753419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1C1BFE-4ED3-4B2B-B700-128DB025F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50" y="977522"/>
            <a:ext cx="6015897" cy="49029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F52204-B75D-47C3-92E8-2CB7585A96D1}"/>
              </a:ext>
            </a:extLst>
          </p:cNvPr>
          <p:cNvSpPr txBox="1"/>
          <p:nvPr/>
        </p:nvSpPr>
        <p:spPr>
          <a:xfrm>
            <a:off x="8085751" y="2583866"/>
            <a:ext cx="3410309" cy="384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tx1">
                    <a:alpha val="60000"/>
                  </a:schemeClr>
                </a:solidFill>
              </a:rPr>
              <a:t>Contribution: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chemeClr val="tx1">
                    <a:alpha val="60000"/>
                  </a:schemeClr>
                </a:solidFill>
              </a:rPr>
              <a:t>Heterophily from Ego features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US" sz="2400">
              <a:solidFill>
                <a:schemeClr val="tx1">
                  <a:alpha val="60000"/>
                </a:schemeClr>
              </a:solidFill>
            </a:endParaRP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chemeClr val="tx1">
                    <a:alpha val="60000"/>
                  </a:schemeClr>
                </a:solidFill>
              </a:rPr>
              <a:t>Homophily from Higher order neighborhoods</a:t>
            </a:r>
          </a:p>
        </p:txBody>
      </p:sp>
    </p:spTree>
    <p:extLst>
      <p:ext uri="{BB962C8B-B14F-4D97-AF65-F5344CB8AC3E}">
        <p14:creationId xmlns:p14="http://schemas.microsoft.com/office/powerpoint/2010/main" val="213282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8DFF3C0-9A47-4CF8-A908-C79EE032FA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1CD191E-4E38-48B5-91B0-A538EEE36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610DAD19-A1E9-4929-B76E-E6605D2DB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F7DBC290-0F34-425B-B724-341D9697AF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D3C9C80-B486-9E42-8422-C863B01882A0}"/>
              </a:ext>
            </a:extLst>
          </p:cNvPr>
          <p:cNvSpPr txBox="1"/>
          <p:nvPr/>
        </p:nvSpPr>
        <p:spPr>
          <a:xfrm>
            <a:off x="1368040" y="2106100"/>
            <a:ext cx="10290839" cy="1325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7E011D-A598-8841-A908-362E55DEAFB3}"/>
              </a:ext>
            </a:extLst>
          </p:cNvPr>
          <p:cNvSpPr txBox="1"/>
          <p:nvPr/>
        </p:nvSpPr>
        <p:spPr>
          <a:xfrm>
            <a:off x="879142" y="208841"/>
            <a:ext cx="107797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4BC0EB-E223-4D95-A630-AEEE0D1DECE7}"/>
              </a:ext>
            </a:extLst>
          </p:cNvPr>
          <p:cNvSpPr txBox="1"/>
          <p:nvPr/>
        </p:nvSpPr>
        <p:spPr>
          <a:xfrm>
            <a:off x="1297757" y="604612"/>
            <a:ext cx="47967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/>
              <a:t>Design D3: </a:t>
            </a:r>
          </a:p>
          <a:p>
            <a:r>
              <a:rPr lang="en-IN" sz="2800" b="1"/>
              <a:t>Intermediate representations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D9CF0D-9278-499D-8C21-C38D7861F710}"/>
              </a:ext>
            </a:extLst>
          </p:cNvPr>
          <p:cNvSpPr txBox="1"/>
          <p:nvPr/>
        </p:nvSpPr>
        <p:spPr>
          <a:xfrm>
            <a:off x="7404120" y="651266"/>
            <a:ext cx="42547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Accuracy per degree in hetero/homo-</a:t>
            </a:r>
            <a:r>
              <a:rPr lang="en-US" sz="2800" b="1" err="1"/>
              <a:t>phily</a:t>
            </a:r>
            <a:endParaRPr lang="en-IN" sz="2800" b="1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22670DA-537A-4F4F-AF2E-BA755668B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11" y="1811446"/>
            <a:ext cx="4796719" cy="39214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E15859B-9FE5-48C6-AF1C-3EBBD451C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732" y="1811446"/>
            <a:ext cx="4739398" cy="392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1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hite&#10;&#10;Description automatically generated">
            <a:extLst>
              <a:ext uri="{FF2B5EF4-FFF2-40B4-BE49-F238E27FC236}">
                <a16:creationId xmlns:a16="http://schemas.microsoft.com/office/drawing/2014/main" id="{D946C2A2-3282-43B8-930F-732B47F3A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7" y="0"/>
            <a:ext cx="1209666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47336B-7636-4124-8C4B-54784CA3A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/>
              <a:t>REAL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DBFB2-5B4E-4A8F-B34A-2D98E8137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Texas, Wisconsin, Cornell – Webpages links as graphs, nodes are webpages with 5 classes: student, faculty, staff, project and course</a:t>
            </a:r>
          </a:p>
          <a:p>
            <a:r>
              <a:rPr lang="en-IN"/>
              <a:t>Squirrel and Chameleon – Webpage subgraphs of Wikipedia on topics, class labels are based on average page traffic ranks</a:t>
            </a:r>
          </a:p>
          <a:p>
            <a:r>
              <a:rPr lang="en-IN"/>
              <a:t>Actor – actor co-occurrence from Wikipedia</a:t>
            </a: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12562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BA97D2-7EA5-4CD8-A811-CD3985775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1762"/>
            <a:ext cx="12192000" cy="46344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5A17C3-D201-45C9-B54B-2BDFA91B7F92}"/>
              </a:ext>
            </a:extLst>
          </p:cNvPr>
          <p:cNvSpPr txBox="1"/>
          <p:nvPr/>
        </p:nvSpPr>
        <p:spPr>
          <a:xfrm>
            <a:off x="3666930" y="5746237"/>
            <a:ext cx="2183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| -&gt; Low quality &lt;-| </a:t>
            </a:r>
          </a:p>
          <a:p>
            <a:r>
              <a:rPr lang="en-IN"/>
              <a:t>     node features</a:t>
            </a:r>
          </a:p>
        </p:txBody>
      </p:sp>
    </p:spTree>
    <p:extLst>
      <p:ext uri="{BB962C8B-B14F-4D97-AF65-F5344CB8AC3E}">
        <p14:creationId xmlns:p14="http://schemas.microsoft.com/office/powerpoint/2010/main" val="26913466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9388DB-F42F-4B09-8821-18036AAA34B2}"/>
              </a:ext>
            </a:extLst>
          </p:cNvPr>
          <p:cNvSpPr txBox="1"/>
          <p:nvPr/>
        </p:nvSpPr>
        <p:spPr>
          <a:xfrm>
            <a:off x="643469" y="1782981"/>
            <a:ext cx="4008384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/>
              <a:t>Average Rank of models on Real benchmark datasets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442CF50F-9682-4BE5-A0FC-06CB9E951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20" y="1670241"/>
            <a:ext cx="6462876" cy="4443227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F481662-8EBB-43E9-83D1-B6E669E887F0}"/>
              </a:ext>
            </a:extLst>
          </p:cNvPr>
          <p:cNvSpPr txBox="1"/>
          <p:nvPr/>
        </p:nvSpPr>
        <p:spPr>
          <a:xfrm>
            <a:off x="1368040" y="2106100"/>
            <a:ext cx="10290839" cy="1325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B5EB82-9E98-4F9A-976C-E2FB25706BAC}"/>
              </a:ext>
            </a:extLst>
          </p:cNvPr>
          <p:cNvSpPr txBox="1"/>
          <p:nvPr/>
        </p:nvSpPr>
        <p:spPr>
          <a:xfrm>
            <a:off x="8437276" y="1215513"/>
            <a:ext cx="979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IN"/>
              <a:t>h≤ 0.3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22D1A2-1452-4707-A51A-6773320C2066}"/>
              </a:ext>
            </a:extLst>
          </p:cNvPr>
          <p:cNvSpPr txBox="1"/>
          <p:nvPr/>
        </p:nvSpPr>
        <p:spPr>
          <a:xfrm>
            <a:off x="9336622" y="1215513"/>
            <a:ext cx="1063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IN"/>
              <a:t>h ≥ 0.7</a:t>
            </a:r>
          </a:p>
        </p:txBody>
      </p:sp>
    </p:spTree>
    <p:extLst>
      <p:ext uri="{BB962C8B-B14F-4D97-AF65-F5344CB8AC3E}">
        <p14:creationId xmlns:p14="http://schemas.microsoft.com/office/powerpoint/2010/main" val="6046533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white&#10;&#10;Description automatically generated">
            <a:extLst>
              <a:ext uri="{FF2B5EF4-FFF2-40B4-BE49-F238E27FC236}">
                <a16:creationId xmlns:a16="http://schemas.microsoft.com/office/drawing/2014/main" id="{7A0C1048-C781-4E96-8734-2A7851386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7" y="0"/>
            <a:ext cx="1209666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8E720D-3BD5-4B3D-BBE8-86973396E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/>
              <a:t>Drawbacks and 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30CE4-5FDA-4DA3-8089-8A99A686A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 fontScale="92500"/>
          </a:bodyPr>
          <a:lstStyle/>
          <a:p>
            <a:endParaRPr lang="en-IN"/>
          </a:p>
          <a:p>
            <a:r>
              <a:rPr lang="en-IN"/>
              <a:t>Not able to scale well to large datasets</a:t>
            </a:r>
          </a:p>
          <a:p>
            <a:pPr lvl="1"/>
            <a:r>
              <a:rPr lang="en-IN"/>
              <a:t>space complexity high - with Design 3 limitations of </a:t>
            </a:r>
            <a:r>
              <a:rPr lang="en-US"/>
              <a:t>concatenating all the intermediate outputs</a:t>
            </a:r>
          </a:p>
          <a:p>
            <a:r>
              <a:rPr lang="en-US"/>
              <a:t>Full neighborhood inclusion for aggregations is also not scalable and so have to study the effect of sampling like GraphSAGE </a:t>
            </a:r>
          </a:p>
          <a:p>
            <a:pPr lvl="1"/>
            <a:r>
              <a:rPr lang="en-US"/>
              <a:t>while taking care of high variance that can be caused by second-order neighborhood</a:t>
            </a:r>
            <a:endParaRPr lang="en-IN"/>
          </a:p>
          <a:p>
            <a:r>
              <a:rPr lang="en-IN"/>
              <a:t>Benchmarking on other GNN tasks like link prediction, clustering</a:t>
            </a:r>
          </a:p>
          <a:p>
            <a:r>
              <a:rPr lang="en-IN"/>
              <a:t>Class label imbalances can make homophily metric(h) to be misleading</a:t>
            </a:r>
          </a:p>
          <a:p>
            <a:r>
              <a:rPr lang="en-IN"/>
              <a:t>Smaller size datasets</a:t>
            </a:r>
          </a:p>
          <a:p>
            <a:endParaRPr lang="en-IN"/>
          </a:p>
          <a:p>
            <a:endParaRPr lang="en-IN"/>
          </a:p>
          <a:p>
            <a:endParaRPr lang="en-IN"/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25440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3242100-3193-4D4F-AD66-4B918BEDC066}"/>
              </a:ext>
            </a:extLst>
          </p:cNvPr>
          <p:cNvSpPr txBox="1">
            <a:spLocks/>
          </p:cNvSpPr>
          <p:nvPr/>
        </p:nvSpPr>
        <p:spPr>
          <a:xfrm>
            <a:off x="595604" y="421108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>
                <a:solidFill>
                  <a:schemeClr val="accent1"/>
                </a:solidFill>
              </a:rPr>
              <a:t>Two Sides of the Same Coin</a:t>
            </a:r>
            <a:r>
              <a:rPr lang="en-IN">
                <a:solidFill>
                  <a:schemeClr val="accent1"/>
                </a:solidFill>
              </a:rPr>
              <a:t>: </a:t>
            </a:r>
            <a:br>
              <a:rPr lang="en-IN">
                <a:solidFill>
                  <a:schemeClr val="accent1"/>
                </a:solidFill>
              </a:rPr>
            </a:br>
            <a:r>
              <a:rPr lang="en-US" sz="2200">
                <a:solidFill>
                  <a:schemeClr val="accent1"/>
                </a:solidFill>
              </a:rPr>
              <a:t>Heterophily and Over-smoothing in Graph Convolutional Neural Networks, </a:t>
            </a:r>
            <a:br>
              <a:rPr lang="en-US" sz="2200">
                <a:solidFill>
                  <a:schemeClr val="accent1"/>
                </a:solidFill>
              </a:rPr>
            </a:br>
            <a:r>
              <a:rPr lang="en-US" sz="2200">
                <a:solidFill>
                  <a:schemeClr val="accent1"/>
                </a:solidFill>
              </a:rPr>
              <a:t>Yan et al, Feb 2021</a:t>
            </a:r>
            <a:endParaRPr lang="en-IN" sz="220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FB5DF6-117B-4610-96C2-3809BB1651E6}"/>
              </a:ext>
            </a:extLst>
          </p:cNvPr>
          <p:cNvSpPr txBox="1"/>
          <p:nvPr/>
        </p:nvSpPr>
        <p:spPr>
          <a:xfrm>
            <a:off x="961495" y="1785840"/>
            <a:ext cx="108701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Triggers the over-smoothing problem and are prone to be misclassified:</a:t>
            </a:r>
          </a:p>
          <a:p>
            <a:pPr lvl="1"/>
            <a:r>
              <a:rPr lang="en-US" b="1"/>
              <a:t>in shallow layers:</a:t>
            </a:r>
          </a:p>
          <a:p>
            <a:pPr lvl="1"/>
            <a:r>
              <a:rPr lang="en-US"/>
              <a:t>nodes with high heterophily and </a:t>
            </a:r>
          </a:p>
          <a:p>
            <a:pPr lvl="1"/>
            <a:r>
              <a:rPr lang="en-US"/>
              <a:t>nodes with low heterophily and low degrees relative to their neighbors </a:t>
            </a:r>
          </a:p>
          <a:p>
            <a:pPr lvl="1"/>
            <a:r>
              <a:rPr lang="en-US" b="1"/>
              <a:t>in deeper layers:</a:t>
            </a:r>
          </a:p>
          <a:p>
            <a:pPr lvl="1"/>
            <a:r>
              <a:rPr lang="en-US"/>
              <a:t>nodes with high heterophily and high degree nodes</a:t>
            </a:r>
          </a:p>
          <a:p>
            <a:pPr lvl="1"/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ED0734-0294-49A6-BFCC-83ADD99DE4A4}"/>
              </a:ext>
            </a:extLst>
          </p:cNvPr>
          <p:cNvSpPr txBox="1"/>
          <p:nvPr/>
        </p:nvSpPr>
        <p:spPr>
          <a:xfrm>
            <a:off x="961495" y="3566644"/>
            <a:ext cx="73088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/>
              <a:t>Ideas for GGCN (generalized GCN) :</a:t>
            </a:r>
          </a:p>
          <a:p>
            <a:r>
              <a:rPr lang="en-US" b="1"/>
              <a:t>signed messages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/>
              <a:t>“messages” sent by neighbors of a different class could be negated to decouple the heterophily and over-smoothing problems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/>
              <a:t>Cosine similarity idea between nodes with the proxy as Feature vectors correlation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/>
              <a:t>Learns a weighted combination of self features, positive messages, negative messages</a:t>
            </a:r>
          </a:p>
          <a:p>
            <a:endParaRPr lang="en-US"/>
          </a:p>
          <a:p>
            <a:r>
              <a:rPr lang="en-US" b="1"/>
              <a:t>degree corrections</a:t>
            </a:r>
            <a:endParaRPr lang="en-US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/>
              <a:t>Low degree nodes are rescaled through a learned scheme</a:t>
            </a: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660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C3B827-314A-4A3A-B32B-C7D7FAEAE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9512"/>
            <a:ext cx="12192000" cy="3676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CF76BC-D4DA-4E68-ADC4-EF74CC587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7" y="4461833"/>
            <a:ext cx="12098965" cy="167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880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AEEFFAC-7662-42DB-BA1A-D1ABA0983ED9}"/>
              </a:ext>
            </a:extLst>
          </p:cNvPr>
          <p:cNvSpPr txBox="1">
            <a:spLocks/>
          </p:cNvSpPr>
          <p:nvPr/>
        </p:nvSpPr>
        <p:spPr>
          <a:xfrm>
            <a:off x="507030" y="474204"/>
            <a:ext cx="10515600" cy="1325563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accent1"/>
                </a:solidFill>
              </a:rPr>
              <a:t>New Benchmarks for Learning on </a:t>
            </a:r>
            <a:br>
              <a:rPr lang="en-US" b="1">
                <a:solidFill>
                  <a:schemeClr val="accent1"/>
                </a:solidFill>
              </a:rPr>
            </a:br>
            <a:r>
              <a:rPr lang="en-US" b="1">
                <a:solidFill>
                  <a:schemeClr val="accent1"/>
                </a:solidFill>
              </a:rPr>
              <a:t>Non-Homophilous Graphs</a:t>
            </a:r>
            <a:r>
              <a:rPr lang="en-US">
                <a:solidFill>
                  <a:schemeClr val="accent1"/>
                </a:solidFill>
              </a:rPr>
              <a:t>, </a:t>
            </a:r>
            <a:br>
              <a:rPr lang="en-US">
                <a:solidFill>
                  <a:schemeClr val="accent1"/>
                </a:solidFill>
              </a:rPr>
            </a:br>
            <a:r>
              <a:rPr lang="en-US" sz="3100">
                <a:solidFill>
                  <a:schemeClr val="accent1"/>
                </a:solidFill>
              </a:rPr>
              <a:t>Lim et al, WWW, Apr 2021</a:t>
            </a:r>
            <a:endParaRPr lang="en-IN" sz="3100" b="1">
              <a:solidFill>
                <a:schemeClr val="accent1"/>
              </a:solidFill>
            </a:endParaRP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8B95F3AB-5FFC-4D36-A0BF-013EB1CA5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955" y="1799767"/>
            <a:ext cx="3952875" cy="1257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CC46C3-CE17-4E6A-8287-9C1F8677E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283" y="1903679"/>
            <a:ext cx="2647950" cy="1143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0E7664-08BF-4015-98C0-13DED03D72BC}"/>
              </a:ext>
            </a:extLst>
          </p:cNvPr>
          <p:cNvSpPr txBox="1"/>
          <p:nvPr/>
        </p:nvSpPr>
        <p:spPr>
          <a:xfrm>
            <a:off x="6822028" y="2407952"/>
            <a:ext cx="1410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Where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5857DE-F95A-422F-B5CB-31955CCD6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0" y="3384026"/>
            <a:ext cx="12045820" cy="313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153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2669CE-22D0-45AA-B219-22FDDA9F0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3175"/>
            <a:ext cx="12192000" cy="40572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A5FECC-37D3-4D0B-B967-9756CB28BABB}"/>
              </a:ext>
            </a:extLst>
          </p:cNvPr>
          <p:cNvSpPr txBox="1"/>
          <p:nvPr/>
        </p:nvSpPr>
        <p:spPr>
          <a:xfrm>
            <a:off x="8190787" y="6061920"/>
            <a:ext cx="7159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bg1">
                    <a:lumMod val="50000"/>
                  </a:schemeClr>
                </a:solidFill>
              </a:rPr>
              <a:t>Table from Lim et al, WWW, Apr 2021</a:t>
            </a:r>
            <a:endParaRPr lang="en-IN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F81F15-44F2-4564-8E52-521C84B2F005}"/>
              </a:ext>
            </a:extLst>
          </p:cNvPr>
          <p:cNvSpPr txBox="1"/>
          <p:nvPr/>
        </p:nvSpPr>
        <p:spPr>
          <a:xfrm>
            <a:off x="5640355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DE3212-FBEE-405C-9F73-ABA19AA4FA3E}"/>
              </a:ext>
            </a:extLst>
          </p:cNvPr>
          <p:cNvSpPr txBox="1"/>
          <p:nvPr/>
        </p:nvSpPr>
        <p:spPr>
          <a:xfrm>
            <a:off x="8686799" y="5457624"/>
            <a:ext cx="295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*Accuracy or ROC AUC†</a:t>
            </a:r>
          </a:p>
        </p:txBody>
      </p:sp>
    </p:spTree>
    <p:extLst>
      <p:ext uri="{BB962C8B-B14F-4D97-AF65-F5344CB8AC3E}">
        <p14:creationId xmlns:p14="http://schemas.microsoft.com/office/powerpoint/2010/main" val="2543352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F0E358-1E49-4920-80D8-C3D138708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2D2362D-7010-4036-B9CA-03DFC8EB3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C85BF5E-2BD6-4E5B-8EA3-420B45BB0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389812" y="0"/>
            <a:ext cx="4802188" cy="6858000"/>
          </a:xfrm>
          <a:custGeom>
            <a:avLst/>
            <a:gdLst>
              <a:gd name="connsiteX0" fmla="*/ 0 w 4802188"/>
              <a:gd name="connsiteY0" fmla="*/ 0 h 6858000"/>
              <a:gd name="connsiteX1" fmla="*/ 4802188 w 4802188"/>
              <a:gd name="connsiteY1" fmla="*/ 0 h 6858000"/>
              <a:gd name="connsiteX2" fmla="*/ 4802188 w 4802188"/>
              <a:gd name="connsiteY2" fmla="*/ 6858000 h 6858000"/>
              <a:gd name="connsiteX3" fmla="*/ 0 w 4802188"/>
              <a:gd name="connsiteY3" fmla="*/ 6858000 h 6858000"/>
              <a:gd name="connsiteX4" fmla="*/ 4763 w 4802188"/>
              <a:gd name="connsiteY4" fmla="*/ 6791325 h 6858000"/>
              <a:gd name="connsiteX5" fmla="*/ 12700 w 4802188"/>
              <a:gd name="connsiteY5" fmla="*/ 6735762 h 6858000"/>
              <a:gd name="connsiteX6" fmla="*/ 22225 w 4802188"/>
              <a:gd name="connsiteY6" fmla="*/ 6683375 h 6858000"/>
              <a:gd name="connsiteX7" fmla="*/ 38100 w 4802188"/>
              <a:gd name="connsiteY7" fmla="*/ 6640512 h 6858000"/>
              <a:gd name="connsiteX8" fmla="*/ 53975 w 4802188"/>
              <a:gd name="connsiteY8" fmla="*/ 6597650 h 6858000"/>
              <a:gd name="connsiteX9" fmla="*/ 73025 w 4802188"/>
              <a:gd name="connsiteY9" fmla="*/ 6561137 h 6858000"/>
              <a:gd name="connsiteX10" fmla="*/ 92075 w 4802188"/>
              <a:gd name="connsiteY10" fmla="*/ 6523037 h 6858000"/>
              <a:gd name="connsiteX11" fmla="*/ 109538 w 4802188"/>
              <a:gd name="connsiteY11" fmla="*/ 6488112 h 6858000"/>
              <a:gd name="connsiteX12" fmla="*/ 127000 w 4802188"/>
              <a:gd name="connsiteY12" fmla="*/ 6448425 h 6858000"/>
              <a:gd name="connsiteX13" fmla="*/ 142875 w 4802188"/>
              <a:gd name="connsiteY13" fmla="*/ 6407150 h 6858000"/>
              <a:gd name="connsiteX14" fmla="*/ 157163 w 4802188"/>
              <a:gd name="connsiteY14" fmla="*/ 6361112 h 6858000"/>
              <a:gd name="connsiteX15" fmla="*/ 168275 w 4802188"/>
              <a:gd name="connsiteY15" fmla="*/ 6311900 h 6858000"/>
              <a:gd name="connsiteX16" fmla="*/ 176213 w 4802188"/>
              <a:gd name="connsiteY16" fmla="*/ 6251575 h 6858000"/>
              <a:gd name="connsiteX17" fmla="*/ 179388 w 4802188"/>
              <a:gd name="connsiteY17" fmla="*/ 6183312 h 6858000"/>
              <a:gd name="connsiteX18" fmla="*/ 176213 w 4802188"/>
              <a:gd name="connsiteY18" fmla="*/ 6113462 h 6858000"/>
              <a:gd name="connsiteX19" fmla="*/ 168275 w 4802188"/>
              <a:gd name="connsiteY19" fmla="*/ 6056312 h 6858000"/>
              <a:gd name="connsiteX20" fmla="*/ 157163 w 4802188"/>
              <a:gd name="connsiteY20" fmla="*/ 6003925 h 6858000"/>
              <a:gd name="connsiteX21" fmla="*/ 142875 w 4802188"/>
              <a:gd name="connsiteY21" fmla="*/ 5956300 h 6858000"/>
              <a:gd name="connsiteX22" fmla="*/ 127000 w 4802188"/>
              <a:gd name="connsiteY22" fmla="*/ 5915025 h 6858000"/>
              <a:gd name="connsiteX23" fmla="*/ 107950 w 4802188"/>
              <a:gd name="connsiteY23" fmla="*/ 5876925 h 6858000"/>
              <a:gd name="connsiteX24" fmla="*/ 88900 w 4802188"/>
              <a:gd name="connsiteY24" fmla="*/ 5840412 h 6858000"/>
              <a:gd name="connsiteX25" fmla="*/ 69850 w 4802188"/>
              <a:gd name="connsiteY25" fmla="*/ 5802312 h 6858000"/>
              <a:gd name="connsiteX26" fmla="*/ 52388 w 4802188"/>
              <a:gd name="connsiteY26" fmla="*/ 5762625 h 6858000"/>
              <a:gd name="connsiteX27" fmla="*/ 34925 w 4802188"/>
              <a:gd name="connsiteY27" fmla="*/ 5721350 h 6858000"/>
              <a:gd name="connsiteX28" fmla="*/ 20638 w 4802188"/>
              <a:gd name="connsiteY28" fmla="*/ 5675312 h 6858000"/>
              <a:gd name="connsiteX29" fmla="*/ 11113 w 4802188"/>
              <a:gd name="connsiteY29" fmla="*/ 5622925 h 6858000"/>
              <a:gd name="connsiteX30" fmla="*/ 1588 w 4802188"/>
              <a:gd name="connsiteY30" fmla="*/ 5562600 h 6858000"/>
              <a:gd name="connsiteX31" fmla="*/ 0 w 4802188"/>
              <a:gd name="connsiteY31" fmla="*/ 5494337 h 6858000"/>
              <a:gd name="connsiteX32" fmla="*/ 1588 w 4802188"/>
              <a:gd name="connsiteY32" fmla="*/ 5426075 h 6858000"/>
              <a:gd name="connsiteX33" fmla="*/ 11113 w 4802188"/>
              <a:gd name="connsiteY33" fmla="*/ 5365750 h 6858000"/>
              <a:gd name="connsiteX34" fmla="*/ 20638 w 4802188"/>
              <a:gd name="connsiteY34" fmla="*/ 5313362 h 6858000"/>
              <a:gd name="connsiteX35" fmla="*/ 34925 w 4802188"/>
              <a:gd name="connsiteY35" fmla="*/ 5268912 h 6858000"/>
              <a:gd name="connsiteX36" fmla="*/ 52388 w 4802188"/>
              <a:gd name="connsiteY36" fmla="*/ 5226050 h 6858000"/>
              <a:gd name="connsiteX37" fmla="*/ 69850 w 4802188"/>
              <a:gd name="connsiteY37" fmla="*/ 5186362 h 6858000"/>
              <a:gd name="connsiteX38" fmla="*/ 88900 w 4802188"/>
              <a:gd name="connsiteY38" fmla="*/ 5149850 h 6858000"/>
              <a:gd name="connsiteX39" fmla="*/ 107950 w 4802188"/>
              <a:gd name="connsiteY39" fmla="*/ 5114925 h 6858000"/>
              <a:gd name="connsiteX40" fmla="*/ 127000 w 4802188"/>
              <a:gd name="connsiteY40" fmla="*/ 5075237 h 6858000"/>
              <a:gd name="connsiteX41" fmla="*/ 142875 w 4802188"/>
              <a:gd name="connsiteY41" fmla="*/ 5033962 h 6858000"/>
              <a:gd name="connsiteX42" fmla="*/ 157163 w 4802188"/>
              <a:gd name="connsiteY42" fmla="*/ 4987925 h 6858000"/>
              <a:gd name="connsiteX43" fmla="*/ 168275 w 4802188"/>
              <a:gd name="connsiteY43" fmla="*/ 4935537 h 6858000"/>
              <a:gd name="connsiteX44" fmla="*/ 176213 w 4802188"/>
              <a:gd name="connsiteY44" fmla="*/ 4875212 h 6858000"/>
              <a:gd name="connsiteX45" fmla="*/ 179388 w 4802188"/>
              <a:gd name="connsiteY45" fmla="*/ 4806950 h 6858000"/>
              <a:gd name="connsiteX46" fmla="*/ 176213 w 4802188"/>
              <a:gd name="connsiteY46" fmla="*/ 4738687 h 6858000"/>
              <a:gd name="connsiteX47" fmla="*/ 168275 w 4802188"/>
              <a:gd name="connsiteY47" fmla="*/ 4678362 h 6858000"/>
              <a:gd name="connsiteX48" fmla="*/ 157163 w 4802188"/>
              <a:gd name="connsiteY48" fmla="*/ 4625975 h 6858000"/>
              <a:gd name="connsiteX49" fmla="*/ 142875 w 4802188"/>
              <a:gd name="connsiteY49" fmla="*/ 4579937 h 6858000"/>
              <a:gd name="connsiteX50" fmla="*/ 127000 w 4802188"/>
              <a:gd name="connsiteY50" fmla="*/ 4537075 h 6858000"/>
              <a:gd name="connsiteX51" fmla="*/ 107950 w 4802188"/>
              <a:gd name="connsiteY51" fmla="*/ 4498975 h 6858000"/>
              <a:gd name="connsiteX52" fmla="*/ 69850 w 4802188"/>
              <a:gd name="connsiteY52" fmla="*/ 4424362 h 6858000"/>
              <a:gd name="connsiteX53" fmla="*/ 52388 w 4802188"/>
              <a:gd name="connsiteY53" fmla="*/ 4386262 h 6858000"/>
              <a:gd name="connsiteX54" fmla="*/ 34925 w 4802188"/>
              <a:gd name="connsiteY54" fmla="*/ 4343400 h 6858000"/>
              <a:gd name="connsiteX55" fmla="*/ 20638 w 4802188"/>
              <a:gd name="connsiteY55" fmla="*/ 4297362 h 6858000"/>
              <a:gd name="connsiteX56" fmla="*/ 11113 w 4802188"/>
              <a:gd name="connsiteY56" fmla="*/ 4244975 h 6858000"/>
              <a:gd name="connsiteX57" fmla="*/ 1588 w 4802188"/>
              <a:gd name="connsiteY57" fmla="*/ 4186237 h 6858000"/>
              <a:gd name="connsiteX58" fmla="*/ 0 w 4802188"/>
              <a:gd name="connsiteY58" fmla="*/ 4116387 h 6858000"/>
              <a:gd name="connsiteX59" fmla="*/ 1588 w 4802188"/>
              <a:gd name="connsiteY59" fmla="*/ 4048125 h 6858000"/>
              <a:gd name="connsiteX60" fmla="*/ 11113 w 4802188"/>
              <a:gd name="connsiteY60" fmla="*/ 3987800 h 6858000"/>
              <a:gd name="connsiteX61" fmla="*/ 20638 w 4802188"/>
              <a:gd name="connsiteY61" fmla="*/ 3935412 h 6858000"/>
              <a:gd name="connsiteX62" fmla="*/ 34925 w 4802188"/>
              <a:gd name="connsiteY62" fmla="*/ 3890962 h 6858000"/>
              <a:gd name="connsiteX63" fmla="*/ 52388 w 4802188"/>
              <a:gd name="connsiteY63" fmla="*/ 3848100 h 6858000"/>
              <a:gd name="connsiteX64" fmla="*/ 69850 w 4802188"/>
              <a:gd name="connsiteY64" fmla="*/ 3811587 h 6858000"/>
              <a:gd name="connsiteX65" fmla="*/ 107950 w 4802188"/>
              <a:gd name="connsiteY65" fmla="*/ 3736975 h 6858000"/>
              <a:gd name="connsiteX66" fmla="*/ 127000 w 4802188"/>
              <a:gd name="connsiteY66" fmla="*/ 3697287 h 6858000"/>
              <a:gd name="connsiteX67" fmla="*/ 142875 w 4802188"/>
              <a:gd name="connsiteY67" fmla="*/ 3656012 h 6858000"/>
              <a:gd name="connsiteX68" fmla="*/ 157163 w 4802188"/>
              <a:gd name="connsiteY68" fmla="*/ 3609975 h 6858000"/>
              <a:gd name="connsiteX69" fmla="*/ 168275 w 4802188"/>
              <a:gd name="connsiteY69" fmla="*/ 3557587 h 6858000"/>
              <a:gd name="connsiteX70" fmla="*/ 176213 w 4802188"/>
              <a:gd name="connsiteY70" fmla="*/ 3497262 h 6858000"/>
              <a:gd name="connsiteX71" fmla="*/ 179388 w 4802188"/>
              <a:gd name="connsiteY71" fmla="*/ 3427412 h 6858000"/>
              <a:gd name="connsiteX72" fmla="*/ 176213 w 4802188"/>
              <a:gd name="connsiteY72" fmla="*/ 3360737 h 6858000"/>
              <a:gd name="connsiteX73" fmla="*/ 168275 w 4802188"/>
              <a:gd name="connsiteY73" fmla="*/ 3300412 h 6858000"/>
              <a:gd name="connsiteX74" fmla="*/ 157163 w 4802188"/>
              <a:gd name="connsiteY74" fmla="*/ 3248025 h 6858000"/>
              <a:gd name="connsiteX75" fmla="*/ 142875 w 4802188"/>
              <a:gd name="connsiteY75" fmla="*/ 3201987 h 6858000"/>
              <a:gd name="connsiteX76" fmla="*/ 127000 w 4802188"/>
              <a:gd name="connsiteY76" fmla="*/ 3160712 h 6858000"/>
              <a:gd name="connsiteX77" fmla="*/ 107950 w 4802188"/>
              <a:gd name="connsiteY77" fmla="*/ 3121025 h 6858000"/>
              <a:gd name="connsiteX78" fmla="*/ 88900 w 4802188"/>
              <a:gd name="connsiteY78" fmla="*/ 3084512 h 6858000"/>
              <a:gd name="connsiteX79" fmla="*/ 69850 w 4802188"/>
              <a:gd name="connsiteY79" fmla="*/ 3046412 h 6858000"/>
              <a:gd name="connsiteX80" fmla="*/ 52388 w 4802188"/>
              <a:gd name="connsiteY80" fmla="*/ 3009900 h 6858000"/>
              <a:gd name="connsiteX81" fmla="*/ 34925 w 4802188"/>
              <a:gd name="connsiteY81" fmla="*/ 2967037 h 6858000"/>
              <a:gd name="connsiteX82" fmla="*/ 20638 w 4802188"/>
              <a:gd name="connsiteY82" fmla="*/ 2922587 h 6858000"/>
              <a:gd name="connsiteX83" fmla="*/ 11113 w 4802188"/>
              <a:gd name="connsiteY83" fmla="*/ 2868612 h 6858000"/>
              <a:gd name="connsiteX84" fmla="*/ 1588 w 4802188"/>
              <a:gd name="connsiteY84" fmla="*/ 2809875 h 6858000"/>
              <a:gd name="connsiteX85" fmla="*/ 0 w 4802188"/>
              <a:gd name="connsiteY85" fmla="*/ 2741612 h 6858000"/>
              <a:gd name="connsiteX86" fmla="*/ 1588 w 4802188"/>
              <a:gd name="connsiteY86" fmla="*/ 2671762 h 6858000"/>
              <a:gd name="connsiteX87" fmla="*/ 11113 w 4802188"/>
              <a:gd name="connsiteY87" fmla="*/ 2613025 h 6858000"/>
              <a:gd name="connsiteX88" fmla="*/ 20638 w 4802188"/>
              <a:gd name="connsiteY88" fmla="*/ 2560637 h 6858000"/>
              <a:gd name="connsiteX89" fmla="*/ 34925 w 4802188"/>
              <a:gd name="connsiteY89" fmla="*/ 2513012 h 6858000"/>
              <a:gd name="connsiteX90" fmla="*/ 52388 w 4802188"/>
              <a:gd name="connsiteY90" fmla="*/ 2471737 h 6858000"/>
              <a:gd name="connsiteX91" fmla="*/ 69850 w 4802188"/>
              <a:gd name="connsiteY91" fmla="*/ 2433637 h 6858000"/>
              <a:gd name="connsiteX92" fmla="*/ 88900 w 4802188"/>
              <a:gd name="connsiteY92" fmla="*/ 2395537 h 6858000"/>
              <a:gd name="connsiteX93" fmla="*/ 107950 w 4802188"/>
              <a:gd name="connsiteY93" fmla="*/ 2359025 h 6858000"/>
              <a:gd name="connsiteX94" fmla="*/ 127000 w 4802188"/>
              <a:gd name="connsiteY94" fmla="*/ 2319337 h 6858000"/>
              <a:gd name="connsiteX95" fmla="*/ 142875 w 4802188"/>
              <a:gd name="connsiteY95" fmla="*/ 2278062 h 6858000"/>
              <a:gd name="connsiteX96" fmla="*/ 157163 w 4802188"/>
              <a:gd name="connsiteY96" fmla="*/ 2232025 h 6858000"/>
              <a:gd name="connsiteX97" fmla="*/ 168275 w 4802188"/>
              <a:gd name="connsiteY97" fmla="*/ 2179637 h 6858000"/>
              <a:gd name="connsiteX98" fmla="*/ 176213 w 4802188"/>
              <a:gd name="connsiteY98" fmla="*/ 2119312 h 6858000"/>
              <a:gd name="connsiteX99" fmla="*/ 179388 w 4802188"/>
              <a:gd name="connsiteY99" fmla="*/ 2051050 h 6858000"/>
              <a:gd name="connsiteX100" fmla="*/ 176213 w 4802188"/>
              <a:gd name="connsiteY100" fmla="*/ 1982787 h 6858000"/>
              <a:gd name="connsiteX101" fmla="*/ 168275 w 4802188"/>
              <a:gd name="connsiteY101" fmla="*/ 1922462 h 6858000"/>
              <a:gd name="connsiteX102" fmla="*/ 157163 w 4802188"/>
              <a:gd name="connsiteY102" fmla="*/ 1870075 h 6858000"/>
              <a:gd name="connsiteX103" fmla="*/ 142875 w 4802188"/>
              <a:gd name="connsiteY103" fmla="*/ 1824037 h 6858000"/>
              <a:gd name="connsiteX104" fmla="*/ 127000 w 4802188"/>
              <a:gd name="connsiteY104" fmla="*/ 1782762 h 6858000"/>
              <a:gd name="connsiteX105" fmla="*/ 107950 w 4802188"/>
              <a:gd name="connsiteY105" fmla="*/ 1743075 h 6858000"/>
              <a:gd name="connsiteX106" fmla="*/ 88900 w 4802188"/>
              <a:gd name="connsiteY106" fmla="*/ 1708150 h 6858000"/>
              <a:gd name="connsiteX107" fmla="*/ 69850 w 4802188"/>
              <a:gd name="connsiteY107" fmla="*/ 1671637 h 6858000"/>
              <a:gd name="connsiteX108" fmla="*/ 52388 w 4802188"/>
              <a:gd name="connsiteY108" fmla="*/ 1631950 h 6858000"/>
              <a:gd name="connsiteX109" fmla="*/ 34925 w 4802188"/>
              <a:gd name="connsiteY109" fmla="*/ 1589087 h 6858000"/>
              <a:gd name="connsiteX110" fmla="*/ 20638 w 4802188"/>
              <a:gd name="connsiteY110" fmla="*/ 1544637 h 6858000"/>
              <a:gd name="connsiteX111" fmla="*/ 11113 w 4802188"/>
              <a:gd name="connsiteY111" fmla="*/ 1492250 h 6858000"/>
              <a:gd name="connsiteX112" fmla="*/ 1588 w 4802188"/>
              <a:gd name="connsiteY112" fmla="*/ 1431925 h 6858000"/>
              <a:gd name="connsiteX113" fmla="*/ 0 w 4802188"/>
              <a:gd name="connsiteY113" fmla="*/ 1363662 h 6858000"/>
              <a:gd name="connsiteX114" fmla="*/ 1588 w 4802188"/>
              <a:gd name="connsiteY114" fmla="*/ 1295400 h 6858000"/>
              <a:gd name="connsiteX115" fmla="*/ 11113 w 4802188"/>
              <a:gd name="connsiteY115" fmla="*/ 1235075 h 6858000"/>
              <a:gd name="connsiteX116" fmla="*/ 20638 w 4802188"/>
              <a:gd name="connsiteY116" fmla="*/ 1182687 h 6858000"/>
              <a:gd name="connsiteX117" fmla="*/ 34925 w 4802188"/>
              <a:gd name="connsiteY117" fmla="*/ 1136650 h 6858000"/>
              <a:gd name="connsiteX118" fmla="*/ 52388 w 4802188"/>
              <a:gd name="connsiteY118" fmla="*/ 1095375 h 6858000"/>
              <a:gd name="connsiteX119" fmla="*/ 69850 w 4802188"/>
              <a:gd name="connsiteY119" fmla="*/ 1055687 h 6858000"/>
              <a:gd name="connsiteX120" fmla="*/ 88900 w 4802188"/>
              <a:gd name="connsiteY120" fmla="*/ 1017587 h 6858000"/>
              <a:gd name="connsiteX121" fmla="*/ 107950 w 4802188"/>
              <a:gd name="connsiteY121" fmla="*/ 981075 h 6858000"/>
              <a:gd name="connsiteX122" fmla="*/ 127000 w 4802188"/>
              <a:gd name="connsiteY122" fmla="*/ 942975 h 6858000"/>
              <a:gd name="connsiteX123" fmla="*/ 142875 w 4802188"/>
              <a:gd name="connsiteY123" fmla="*/ 901700 h 6858000"/>
              <a:gd name="connsiteX124" fmla="*/ 157163 w 4802188"/>
              <a:gd name="connsiteY124" fmla="*/ 854075 h 6858000"/>
              <a:gd name="connsiteX125" fmla="*/ 168275 w 4802188"/>
              <a:gd name="connsiteY125" fmla="*/ 801687 h 6858000"/>
              <a:gd name="connsiteX126" fmla="*/ 176213 w 4802188"/>
              <a:gd name="connsiteY126" fmla="*/ 744537 h 6858000"/>
              <a:gd name="connsiteX127" fmla="*/ 179388 w 4802188"/>
              <a:gd name="connsiteY127" fmla="*/ 673100 h 6858000"/>
              <a:gd name="connsiteX128" fmla="*/ 176213 w 4802188"/>
              <a:gd name="connsiteY128" fmla="*/ 606425 h 6858000"/>
              <a:gd name="connsiteX129" fmla="*/ 168275 w 4802188"/>
              <a:gd name="connsiteY129" fmla="*/ 546100 h 6858000"/>
              <a:gd name="connsiteX130" fmla="*/ 157163 w 4802188"/>
              <a:gd name="connsiteY130" fmla="*/ 496887 h 6858000"/>
              <a:gd name="connsiteX131" fmla="*/ 142875 w 4802188"/>
              <a:gd name="connsiteY131" fmla="*/ 450850 h 6858000"/>
              <a:gd name="connsiteX132" fmla="*/ 127000 w 4802188"/>
              <a:gd name="connsiteY132" fmla="*/ 409575 h 6858000"/>
              <a:gd name="connsiteX133" fmla="*/ 109538 w 4802188"/>
              <a:gd name="connsiteY133" fmla="*/ 369887 h 6858000"/>
              <a:gd name="connsiteX134" fmla="*/ 92075 w 4802188"/>
              <a:gd name="connsiteY134" fmla="*/ 334962 h 6858000"/>
              <a:gd name="connsiteX135" fmla="*/ 73025 w 4802188"/>
              <a:gd name="connsiteY135" fmla="*/ 296862 h 6858000"/>
              <a:gd name="connsiteX136" fmla="*/ 53975 w 4802188"/>
              <a:gd name="connsiteY136" fmla="*/ 260350 h 6858000"/>
              <a:gd name="connsiteX137" fmla="*/ 38100 w 4802188"/>
              <a:gd name="connsiteY137" fmla="*/ 217487 h 6858000"/>
              <a:gd name="connsiteX138" fmla="*/ 22225 w 4802188"/>
              <a:gd name="connsiteY138" fmla="*/ 174625 h 6858000"/>
              <a:gd name="connsiteX139" fmla="*/ 12700 w 4802188"/>
              <a:gd name="connsiteY139" fmla="*/ 122237 h 6858000"/>
              <a:gd name="connsiteX140" fmla="*/ 4763 w 4802188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802188" h="6858000">
                <a:moveTo>
                  <a:pt x="0" y="0"/>
                </a:moveTo>
                <a:lnTo>
                  <a:pt x="4802188" y="0"/>
                </a:lnTo>
                <a:lnTo>
                  <a:pt x="4802188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wrap="square" rtlCol="0" anchor="ctr">
            <a:noAutofit/>
          </a:bodyPr>
          <a:lstStyle/>
          <a:p>
            <a:pPr algn="ctr" defTabSz="45720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9D2477-CDA9-D241-B91B-057797862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641" y="662400"/>
            <a:ext cx="3410309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rPr>
              <a:t>HETEROPHILY</a:t>
            </a:r>
            <a:b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40D8E28-91B5-42B0-9D6C-B777D8AD9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713579" cy="6858000"/>
          </a:xfrm>
          <a:custGeom>
            <a:avLst/>
            <a:gdLst>
              <a:gd name="connsiteX0" fmla="*/ 0 w 7713579"/>
              <a:gd name="connsiteY0" fmla="*/ 0 h 6858000"/>
              <a:gd name="connsiteX1" fmla="*/ 7534191 w 7713579"/>
              <a:gd name="connsiteY1" fmla="*/ 0 h 6858000"/>
              <a:gd name="connsiteX2" fmla="*/ 7538954 w 7713579"/>
              <a:gd name="connsiteY2" fmla="*/ 66675 h 6858000"/>
              <a:gd name="connsiteX3" fmla="*/ 7546891 w 7713579"/>
              <a:gd name="connsiteY3" fmla="*/ 122237 h 6858000"/>
              <a:gd name="connsiteX4" fmla="*/ 7556416 w 7713579"/>
              <a:gd name="connsiteY4" fmla="*/ 174625 h 6858000"/>
              <a:gd name="connsiteX5" fmla="*/ 7572291 w 7713579"/>
              <a:gd name="connsiteY5" fmla="*/ 217487 h 6858000"/>
              <a:gd name="connsiteX6" fmla="*/ 7588166 w 7713579"/>
              <a:gd name="connsiteY6" fmla="*/ 260350 h 6858000"/>
              <a:gd name="connsiteX7" fmla="*/ 7607216 w 7713579"/>
              <a:gd name="connsiteY7" fmla="*/ 296862 h 6858000"/>
              <a:gd name="connsiteX8" fmla="*/ 7626266 w 7713579"/>
              <a:gd name="connsiteY8" fmla="*/ 334962 h 6858000"/>
              <a:gd name="connsiteX9" fmla="*/ 7643729 w 7713579"/>
              <a:gd name="connsiteY9" fmla="*/ 369887 h 6858000"/>
              <a:gd name="connsiteX10" fmla="*/ 7661191 w 7713579"/>
              <a:gd name="connsiteY10" fmla="*/ 409575 h 6858000"/>
              <a:gd name="connsiteX11" fmla="*/ 7677066 w 7713579"/>
              <a:gd name="connsiteY11" fmla="*/ 450850 h 6858000"/>
              <a:gd name="connsiteX12" fmla="*/ 7691354 w 7713579"/>
              <a:gd name="connsiteY12" fmla="*/ 496887 h 6858000"/>
              <a:gd name="connsiteX13" fmla="*/ 7702466 w 7713579"/>
              <a:gd name="connsiteY13" fmla="*/ 546100 h 6858000"/>
              <a:gd name="connsiteX14" fmla="*/ 7710404 w 7713579"/>
              <a:gd name="connsiteY14" fmla="*/ 606425 h 6858000"/>
              <a:gd name="connsiteX15" fmla="*/ 7713579 w 7713579"/>
              <a:gd name="connsiteY15" fmla="*/ 673100 h 6858000"/>
              <a:gd name="connsiteX16" fmla="*/ 7710404 w 7713579"/>
              <a:gd name="connsiteY16" fmla="*/ 744537 h 6858000"/>
              <a:gd name="connsiteX17" fmla="*/ 7702466 w 7713579"/>
              <a:gd name="connsiteY17" fmla="*/ 801687 h 6858000"/>
              <a:gd name="connsiteX18" fmla="*/ 7691354 w 7713579"/>
              <a:gd name="connsiteY18" fmla="*/ 854075 h 6858000"/>
              <a:gd name="connsiteX19" fmla="*/ 7677066 w 7713579"/>
              <a:gd name="connsiteY19" fmla="*/ 901700 h 6858000"/>
              <a:gd name="connsiteX20" fmla="*/ 7661191 w 7713579"/>
              <a:gd name="connsiteY20" fmla="*/ 942975 h 6858000"/>
              <a:gd name="connsiteX21" fmla="*/ 7642141 w 7713579"/>
              <a:gd name="connsiteY21" fmla="*/ 981075 h 6858000"/>
              <a:gd name="connsiteX22" fmla="*/ 7623091 w 7713579"/>
              <a:gd name="connsiteY22" fmla="*/ 1017587 h 6858000"/>
              <a:gd name="connsiteX23" fmla="*/ 7604041 w 7713579"/>
              <a:gd name="connsiteY23" fmla="*/ 1055687 h 6858000"/>
              <a:gd name="connsiteX24" fmla="*/ 7586579 w 7713579"/>
              <a:gd name="connsiteY24" fmla="*/ 1095375 h 6858000"/>
              <a:gd name="connsiteX25" fmla="*/ 7569116 w 7713579"/>
              <a:gd name="connsiteY25" fmla="*/ 1136650 h 6858000"/>
              <a:gd name="connsiteX26" fmla="*/ 7554829 w 7713579"/>
              <a:gd name="connsiteY26" fmla="*/ 1182687 h 6858000"/>
              <a:gd name="connsiteX27" fmla="*/ 7545304 w 7713579"/>
              <a:gd name="connsiteY27" fmla="*/ 1235075 h 6858000"/>
              <a:gd name="connsiteX28" fmla="*/ 7535779 w 7713579"/>
              <a:gd name="connsiteY28" fmla="*/ 1295400 h 6858000"/>
              <a:gd name="connsiteX29" fmla="*/ 7534191 w 7713579"/>
              <a:gd name="connsiteY29" fmla="*/ 1363662 h 6858000"/>
              <a:gd name="connsiteX30" fmla="*/ 7535779 w 7713579"/>
              <a:gd name="connsiteY30" fmla="*/ 1431925 h 6858000"/>
              <a:gd name="connsiteX31" fmla="*/ 7545304 w 7713579"/>
              <a:gd name="connsiteY31" fmla="*/ 1492250 h 6858000"/>
              <a:gd name="connsiteX32" fmla="*/ 7554829 w 7713579"/>
              <a:gd name="connsiteY32" fmla="*/ 1544637 h 6858000"/>
              <a:gd name="connsiteX33" fmla="*/ 7569116 w 7713579"/>
              <a:gd name="connsiteY33" fmla="*/ 1589087 h 6858000"/>
              <a:gd name="connsiteX34" fmla="*/ 7586579 w 7713579"/>
              <a:gd name="connsiteY34" fmla="*/ 1631950 h 6858000"/>
              <a:gd name="connsiteX35" fmla="*/ 7604041 w 7713579"/>
              <a:gd name="connsiteY35" fmla="*/ 1671637 h 6858000"/>
              <a:gd name="connsiteX36" fmla="*/ 7623091 w 7713579"/>
              <a:gd name="connsiteY36" fmla="*/ 1708150 h 6858000"/>
              <a:gd name="connsiteX37" fmla="*/ 7642141 w 7713579"/>
              <a:gd name="connsiteY37" fmla="*/ 1743075 h 6858000"/>
              <a:gd name="connsiteX38" fmla="*/ 7661191 w 7713579"/>
              <a:gd name="connsiteY38" fmla="*/ 1782762 h 6858000"/>
              <a:gd name="connsiteX39" fmla="*/ 7677066 w 7713579"/>
              <a:gd name="connsiteY39" fmla="*/ 1824037 h 6858000"/>
              <a:gd name="connsiteX40" fmla="*/ 7691354 w 7713579"/>
              <a:gd name="connsiteY40" fmla="*/ 1870075 h 6858000"/>
              <a:gd name="connsiteX41" fmla="*/ 7702466 w 7713579"/>
              <a:gd name="connsiteY41" fmla="*/ 1922462 h 6858000"/>
              <a:gd name="connsiteX42" fmla="*/ 7710404 w 7713579"/>
              <a:gd name="connsiteY42" fmla="*/ 1982787 h 6858000"/>
              <a:gd name="connsiteX43" fmla="*/ 7713579 w 7713579"/>
              <a:gd name="connsiteY43" fmla="*/ 2051050 h 6858000"/>
              <a:gd name="connsiteX44" fmla="*/ 7710404 w 7713579"/>
              <a:gd name="connsiteY44" fmla="*/ 2119312 h 6858000"/>
              <a:gd name="connsiteX45" fmla="*/ 7702466 w 7713579"/>
              <a:gd name="connsiteY45" fmla="*/ 2179637 h 6858000"/>
              <a:gd name="connsiteX46" fmla="*/ 7691354 w 7713579"/>
              <a:gd name="connsiteY46" fmla="*/ 2232025 h 6858000"/>
              <a:gd name="connsiteX47" fmla="*/ 7677066 w 7713579"/>
              <a:gd name="connsiteY47" fmla="*/ 2278062 h 6858000"/>
              <a:gd name="connsiteX48" fmla="*/ 7661191 w 7713579"/>
              <a:gd name="connsiteY48" fmla="*/ 2319337 h 6858000"/>
              <a:gd name="connsiteX49" fmla="*/ 7642141 w 7713579"/>
              <a:gd name="connsiteY49" fmla="*/ 2359025 h 6858000"/>
              <a:gd name="connsiteX50" fmla="*/ 7623091 w 7713579"/>
              <a:gd name="connsiteY50" fmla="*/ 2395537 h 6858000"/>
              <a:gd name="connsiteX51" fmla="*/ 7604041 w 7713579"/>
              <a:gd name="connsiteY51" fmla="*/ 2433637 h 6858000"/>
              <a:gd name="connsiteX52" fmla="*/ 7586579 w 7713579"/>
              <a:gd name="connsiteY52" fmla="*/ 2471737 h 6858000"/>
              <a:gd name="connsiteX53" fmla="*/ 7569116 w 7713579"/>
              <a:gd name="connsiteY53" fmla="*/ 2513012 h 6858000"/>
              <a:gd name="connsiteX54" fmla="*/ 7554829 w 7713579"/>
              <a:gd name="connsiteY54" fmla="*/ 2560637 h 6858000"/>
              <a:gd name="connsiteX55" fmla="*/ 7545304 w 7713579"/>
              <a:gd name="connsiteY55" fmla="*/ 2613025 h 6858000"/>
              <a:gd name="connsiteX56" fmla="*/ 7535779 w 7713579"/>
              <a:gd name="connsiteY56" fmla="*/ 2671762 h 6858000"/>
              <a:gd name="connsiteX57" fmla="*/ 7534191 w 7713579"/>
              <a:gd name="connsiteY57" fmla="*/ 2741612 h 6858000"/>
              <a:gd name="connsiteX58" fmla="*/ 7535779 w 7713579"/>
              <a:gd name="connsiteY58" fmla="*/ 2809875 h 6858000"/>
              <a:gd name="connsiteX59" fmla="*/ 7545304 w 7713579"/>
              <a:gd name="connsiteY59" fmla="*/ 2868612 h 6858000"/>
              <a:gd name="connsiteX60" fmla="*/ 7554829 w 7713579"/>
              <a:gd name="connsiteY60" fmla="*/ 2922587 h 6858000"/>
              <a:gd name="connsiteX61" fmla="*/ 7569116 w 7713579"/>
              <a:gd name="connsiteY61" fmla="*/ 2967037 h 6858000"/>
              <a:gd name="connsiteX62" fmla="*/ 7586579 w 7713579"/>
              <a:gd name="connsiteY62" fmla="*/ 3009900 h 6858000"/>
              <a:gd name="connsiteX63" fmla="*/ 7604041 w 7713579"/>
              <a:gd name="connsiteY63" fmla="*/ 3046412 h 6858000"/>
              <a:gd name="connsiteX64" fmla="*/ 7623091 w 7713579"/>
              <a:gd name="connsiteY64" fmla="*/ 3084512 h 6858000"/>
              <a:gd name="connsiteX65" fmla="*/ 7642141 w 7713579"/>
              <a:gd name="connsiteY65" fmla="*/ 3121025 h 6858000"/>
              <a:gd name="connsiteX66" fmla="*/ 7661191 w 7713579"/>
              <a:gd name="connsiteY66" fmla="*/ 3160712 h 6858000"/>
              <a:gd name="connsiteX67" fmla="*/ 7677066 w 7713579"/>
              <a:gd name="connsiteY67" fmla="*/ 3201987 h 6858000"/>
              <a:gd name="connsiteX68" fmla="*/ 7691354 w 7713579"/>
              <a:gd name="connsiteY68" fmla="*/ 3248025 h 6858000"/>
              <a:gd name="connsiteX69" fmla="*/ 7702466 w 7713579"/>
              <a:gd name="connsiteY69" fmla="*/ 3300412 h 6858000"/>
              <a:gd name="connsiteX70" fmla="*/ 7710404 w 7713579"/>
              <a:gd name="connsiteY70" fmla="*/ 3360737 h 6858000"/>
              <a:gd name="connsiteX71" fmla="*/ 7713579 w 7713579"/>
              <a:gd name="connsiteY71" fmla="*/ 3427412 h 6858000"/>
              <a:gd name="connsiteX72" fmla="*/ 7710404 w 7713579"/>
              <a:gd name="connsiteY72" fmla="*/ 3497262 h 6858000"/>
              <a:gd name="connsiteX73" fmla="*/ 7702466 w 7713579"/>
              <a:gd name="connsiteY73" fmla="*/ 3557587 h 6858000"/>
              <a:gd name="connsiteX74" fmla="*/ 7691354 w 7713579"/>
              <a:gd name="connsiteY74" fmla="*/ 3609975 h 6858000"/>
              <a:gd name="connsiteX75" fmla="*/ 7677066 w 7713579"/>
              <a:gd name="connsiteY75" fmla="*/ 3656012 h 6858000"/>
              <a:gd name="connsiteX76" fmla="*/ 7661191 w 7713579"/>
              <a:gd name="connsiteY76" fmla="*/ 3697287 h 6858000"/>
              <a:gd name="connsiteX77" fmla="*/ 7642141 w 7713579"/>
              <a:gd name="connsiteY77" fmla="*/ 3736975 h 6858000"/>
              <a:gd name="connsiteX78" fmla="*/ 7604041 w 7713579"/>
              <a:gd name="connsiteY78" fmla="*/ 3811587 h 6858000"/>
              <a:gd name="connsiteX79" fmla="*/ 7586579 w 7713579"/>
              <a:gd name="connsiteY79" fmla="*/ 3848100 h 6858000"/>
              <a:gd name="connsiteX80" fmla="*/ 7569116 w 7713579"/>
              <a:gd name="connsiteY80" fmla="*/ 3890962 h 6858000"/>
              <a:gd name="connsiteX81" fmla="*/ 7554829 w 7713579"/>
              <a:gd name="connsiteY81" fmla="*/ 3935412 h 6858000"/>
              <a:gd name="connsiteX82" fmla="*/ 7545304 w 7713579"/>
              <a:gd name="connsiteY82" fmla="*/ 3987800 h 6858000"/>
              <a:gd name="connsiteX83" fmla="*/ 7535779 w 7713579"/>
              <a:gd name="connsiteY83" fmla="*/ 4048125 h 6858000"/>
              <a:gd name="connsiteX84" fmla="*/ 7534191 w 7713579"/>
              <a:gd name="connsiteY84" fmla="*/ 4116387 h 6858000"/>
              <a:gd name="connsiteX85" fmla="*/ 7535779 w 7713579"/>
              <a:gd name="connsiteY85" fmla="*/ 4186237 h 6858000"/>
              <a:gd name="connsiteX86" fmla="*/ 7545304 w 7713579"/>
              <a:gd name="connsiteY86" fmla="*/ 4244975 h 6858000"/>
              <a:gd name="connsiteX87" fmla="*/ 7554829 w 7713579"/>
              <a:gd name="connsiteY87" fmla="*/ 4297362 h 6858000"/>
              <a:gd name="connsiteX88" fmla="*/ 7569116 w 7713579"/>
              <a:gd name="connsiteY88" fmla="*/ 4343400 h 6858000"/>
              <a:gd name="connsiteX89" fmla="*/ 7586579 w 7713579"/>
              <a:gd name="connsiteY89" fmla="*/ 4386262 h 6858000"/>
              <a:gd name="connsiteX90" fmla="*/ 7604041 w 7713579"/>
              <a:gd name="connsiteY90" fmla="*/ 4424362 h 6858000"/>
              <a:gd name="connsiteX91" fmla="*/ 7642141 w 7713579"/>
              <a:gd name="connsiteY91" fmla="*/ 4498975 h 6858000"/>
              <a:gd name="connsiteX92" fmla="*/ 7661191 w 7713579"/>
              <a:gd name="connsiteY92" fmla="*/ 4537075 h 6858000"/>
              <a:gd name="connsiteX93" fmla="*/ 7677066 w 7713579"/>
              <a:gd name="connsiteY93" fmla="*/ 4579937 h 6858000"/>
              <a:gd name="connsiteX94" fmla="*/ 7691354 w 7713579"/>
              <a:gd name="connsiteY94" fmla="*/ 4625975 h 6858000"/>
              <a:gd name="connsiteX95" fmla="*/ 7702466 w 7713579"/>
              <a:gd name="connsiteY95" fmla="*/ 4678362 h 6858000"/>
              <a:gd name="connsiteX96" fmla="*/ 7710404 w 7713579"/>
              <a:gd name="connsiteY96" fmla="*/ 4738687 h 6858000"/>
              <a:gd name="connsiteX97" fmla="*/ 7713579 w 7713579"/>
              <a:gd name="connsiteY97" fmla="*/ 4806950 h 6858000"/>
              <a:gd name="connsiteX98" fmla="*/ 7710404 w 7713579"/>
              <a:gd name="connsiteY98" fmla="*/ 4875212 h 6858000"/>
              <a:gd name="connsiteX99" fmla="*/ 7702466 w 7713579"/>
              <a:gd name="connsiteY99" fmla="*/ 4935537 h 6858000"/>
              <a:gd name="connsiteX100" fmla="*/ 7691354 w 7713579"/>
              <a:gd name="connsiteY100" fmla="*/ 4987925 h 6858000"/>
              <a:gd name="connsiteX101" fmla="*/ 7677066 w 7713579"/>
              <a:gd name="connsiteY101" fmla="*/ 5033962 h 6858000"/>
              <a:gd name="connsiteX102" fmla="*/ 7661191 w 7713579"/>
              <a:gd name="connsiteY102" fmla="*/ 5075237 h 6858000"/>
              <a:gd name="connsiteX103" fmla="*/ 7642141 w 7713579"/>
              <a:gd name="connsiteY103" fmla="*/ 5114925 h 6858000"/>
              <a:gd name="connsiteX104" fmla="*/ 7623091 w 7713579"/>
              <a:gd name="connsiteY104" fmla="*/ 5149850 h 6858000"/>
              <a:gd name="connsiteX105" fmla="*/ 7604041 w 7713579"/>
              <a:gd name="connsiteY105" fmla="*/ 5186362 h 6858000"/>
              <a:gd name="connsiteX106" fmla="*/ 7586579 w 7713579"/>
              <a:gd name="connsiteY106" fmla="*/ 5226050 h 6858000"/>
              <a:gd name="connsiteX107" fmla="*/ 7569116 w 7713579"/>
              <a:gd name="connsiteY107" fmla="*/ 5268912 h 6858000"/>
              <a:gd name="connsiteX108" fmla="*/ 7554829 w 7713579"/>
              <a:gd name="connsiteY108" fmla="*/ 5313362 h 6858000"/>
              <a:gd name="connsiteX109" fmla="*/ 7545304 w 7713579"/>
              <a:gd name="connsiteY109" fmla="*/ 5365750 h 6858000"/>
              <a:gd name="connsiteX110" fmla="*/ 7535779 w 7713579"/>
              <a:gd name="connsiteY110" fmla="*/ 5426075 h 6858000"/>
              <a:gd name="connsiteX111" fmla="*/ 7534191 w 7713579"/>
              <a:gd name="connsiteY111" fmla="*/ 5494337 h 6858000"/>
              <a:gd name="connsiteX112" fmla="*/ 7535779 w 7713579"/>
              <a:gd name="connsiteY112" fmla="*/ 5562600 h 6858000"/>
              <a:gd name="connsiteX113" fmla="*/ 7545304 w 7713579"/>
              <a:gd name="connsiteY113" fmla="*/ 5622925 h 6858000"/>
              <a:gd name="connsiteX114" fmla="*/ 7554829 w 7713579"/>
              <a:gd name="connsiteY114" fmla="*/ 5675312 h 6858000"/>
              <a:gd name="connsiteX115" fmla="*/ 7569116 w 7713579"/>
              <a:gd name="connsiteY115" fmla="*/ 5721350 h 6858000"/>
              <a:gd name="connsiteX116" fmla="*/ 7586579 w 7713579"/>
              <a:gd name="connsiteY116" fmla="*/ 5762625 h 6858000"/>
              <a:gd name="connsiteX117" fmla="*/ 7604041 w 7713579"/>
              <a:gd name="connsiteY117" fmla="*/ 5802312 h 6858000"/>
              <a:gd name="connsiteX118" fmla="*/ 7623091 w 7713579"/>
              <a:gd name="connsiteY118" fmla="*/ 5840412 h 6858000"/>
              <a:gd name="connsiteX119" fmla="*/ 7642141 w 7713579"/>
              <a:gd name="connsiteY119" fmla="*/ 5876925 h 6858000"/>
              <a:gd name="connsiteX120" fmla="*/ 7661191 w 7713579"/>
              <a:gd name="connsiteY120" fmla="*/ 5915025 h 6858000"/>
              <a:gd name="connsiteX121" fmla="*/ 7677066 w 7713579"/>
              <a:gd name="connsiteY121" fmla="*/ 5956300 h 6858000"/>
              <a:gd name="connsiteX122" fmla="*/ 7691354 w 7713579"/>
              <a:gd name="connsiteY122" fmla="*/ 6003925 h 6858000"/>
              <a:gd name="connsiteX123" fmla="*/ 7702466 w 7713579"/>
              <a:gd name="connsiteY123" fmla="*/ 6056312 h 6858000"/>
              <a:gd name="connsiteX124" fmla="*/ 7710404 w 7713579"/>
              <a:gd name="connsiteY124" fmla="*/ 6113462 h 6858000"/>
              <a:gd name="connsiteX125" fmla="*/ 7713579 w 7713579"/>
              <a:gd name="connsiteY125" fmla="*/ 6183312 h 6858000"/>
              <a:gd name="connsiteX126" fmla="*/ 7710404 w 7713579"/>
              <a:gd name="connsiteY126" fmla="*/ 6251575 h 6858000"/>
              <a:gd name="connsiteX127" fmla="*/ 7702466 w 7713579"/>
              <a:gd name="connsiteY127" fmla="*/ 6311900 h 6858000"/>
              <a:gd name="connsiteX128" fmla="*/ 7691354 w 7713579"/>
              <a:gd name="connsiteY128" fmla="*/ 6361112 h 6858000"/>
              <a:gd name="connsiteX129" fmla="*/ 7677066 w 7713579"/>
              <a:gd name="connsiteY129" fmla="*/ 6407150 h 6858000"/>
              <a:gd name="connsiteX130" fmla="*/ 7661191 w 7713579"/>
              <a:gd name="connsiteY130" fmla="*/ 6448425 h 6858000"/>
              <a:gd name="connsiteX131" fmla="*/ 7643729 w 7713579"/>
              <a:gd name="connsiteY131" fmla="*/ 6488112 h 6858000"/>
              <a:gd name="connsiteX132" fmla="*/ 7626266 w 7713579"/>
              <a:gd name="connsiteY132" fmla="*/ 6523037 h 6858000"/>
              <a:gd name="connsiteX133" fmla="*/ 7607216 w 7713579"/>
              <a:gd name="connsiteY133" fmla="*/ 6561137 h 6858000"/>
              <a:gd name="connsiteX134" fmla="*/ 7588166 w 7713579"/>
              <a:gd name="connsiteY134" fmla="*/ 6597650 h 6858000"/>
              <a:gd name="connsiteX135" fmla="*/ 7572291 w 7713579"/>
              <a:gd name="connsiteY135" fmla="*/ 6640512 h 6858000"/>
              <a:gd name="connsiteX136" fmla="*/ 7556416 w 7713579"/>
              <a:gd name="connsiteY136" fmla="*/ 6683375 h 6858000"/>
              <a:gd name="connsiteX137" fmla="*/ 7546891 w 7713579"/>
              <a:gd name="connsiteY137" fmla="*/ 6735762 h 6858000"/>
              <a:gd name="connsiteX138" fmla="*/ 7538954 w 7713579"/>
              <a:gd name="connsiteY138" fmla="*/ 6791325 h 6858000"/>
              <a:gd name="connsiteX139" fmla="*/ 7534191 w 7713579"/>
              <a:gd name="connsiteY139" fmla="*/ 6858000 h 6858000"/>
              <a:gd name="connsiteX140" fmla="*/ 0 w 7713579"/>
              <a:gd name="connsiteY140" fmla="*/ 6858000 h 6858000"/>
              <a:gd name="connsiteX141" fmla="*/ 0 w 7713579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713579" h="6858000">
                <a:moveTo>
                  <a:pt x="0" y="0"/>
                </a:moveTo>
                <a:lnTo>
                  <a:pt x="7534191" y="0"/>
                </a:lnTo>
                <a:lnTo>
                  <a:pt x="7538954" y="66675"/>
                </a:lnTo>
                <a:lnTo>
                  <a:pt x="7546891" y="122237"/>
                </a:lnTo>
                <a:lnTo>
                  <a:pt x="7556416" y="174625"/>
                </a:lnTo>
                <a:lnTo>
                  <a:pt x="7572291" y="217487"/>
                </a:lnTo>
                <a:lnTo>
                  <a:pt x="7588166" y="260350"/>
                </a:lnTo>
                <a:lnTo>
                  <a:pt x="7607216" y="296862"/>
                </a:lnTo>
                <a:lnTo>
                  <a:pt x="7626266" y="334962"/>
                </a:lnTo>
                <a:lnTo>
                  <a:pt x="7643729" y="369887"/>
                </a:lnTo>
                <a:lnTo>
                  <a:pt x="7661191" y="409575"/>
                </a:lnTo>
                <a:lnTo>
                  <a:pt x="7677066" y="450850"/>
                </a:lnTo>
                <a:lnTo>
                  <a:pt x="7691354" y="496887"/>
                </a:lnTo>
                <a:lnTo>
                  <a:pt x="7702466" y="546100"/>
                </a:lnTo>
                <a:lnTo>
                  <a:pt x="7710404" y="606425"/>
                </a:lnTo>
                <a:lnTo>
                  <a:pt x="7713579" y="673100"/>
                </a:lnTo>
                <a:lnTo>
                  <a:pt x="7710404" y="744537"/>
                </a:lnTo>
                <a:lnTo>
                  <a:pt x="7702466" y="801687"/>
                </a:lnTo>
                <a:lnTo>
                  <a:pt x="7691354" y="854075"/>
                </a:lnTo>
                <a:lnTo>
                  <a:pt x="7677066" y="901700"/>
                </a:lnTo>
                <a:lnTo>
                  <a:pt x="7661191" y="942975"/>
                </a:lnTo>
                <a:lnTo>
                  <a:pt x="7642141" y="981075"/>
                </a:lnTo>
                <a:lnTo>
                  <a:pt x="7623091" y="1017587"/>
                </a:lnTo>
                <a:lnTo>
                  <a:pt x="7604041" y="1055687"/>
                </a:lnTo>
                <a:lnTo>
                  <a:pt x="7586579" y="1095375"/>
                </a:lnTo>
                <a:lnTo>
                  <a:pt x="7569116" y="1136650"/>
                </a:lnTo>
                <a:lnTo>
                  <a:pt x="7554829" y="1182687"/>
                </a:lnTo>
                <a:lnTo>
                  <a:pt x="7545304" y="1235075"/>
                </a:lnTo>
                <a:lnTo>
                  <a:pt x="7535779" y="1295400"/>
                </a:lnTo>
                <a:lnTo>
                  <a:pt x="7534191" y="1363662"/>
                </a:lnTo>
                <a:lnTo>
                  <a:pt x="7535779" y="1431925"/>
                </a:lnTo>
                <a:lnTo>
                  <a:pt x="7545304" y="1492250"/>
                </a:lnTo>
                <a:lnTo>
                  <a:pt x="7554829" y="1544637"/>
                </a:lnTo>
                <a:lnTo>
                  <a:pt x="7569116" y="1589087"/>
                </a:lnTo>
                <a:lnTo>
                  <a:pt x="7586579" y="1631950"/>
                </a:lnTo>
                <a:lnTo>
                  <a:pt x="7604041" y="1671637"/>
                </a:lnTo>
                <a:lnTo>
                  <a:pt x="7623091" y="1708150"/>
                </a:lnTo>
                <a:lnTo>
                  <a:pt x="7642141" y="1743075"/>
                </a:lnTo>
                <a:lnTo>
                  <a:pt x="7661191" y="1782762"/>
                </a:lnTo>
                <a:lnTo>
                  <a:pt x="7677066" y="1824037"/>
                </a:lnTo>
                <a:lnTo>
                  <a:pt x="7691354" y="1870075"/>
                </a:lnTo>
                <a:lnTo>
                  <a:pt x="7702466" y="1922462"/>
                </a:lnTo>
                <a:lnTo>
                  <a:pt x="7710404" y="1982787"/>
                </a:lnTo>
                <a:lnTo>
                  <a:pt x="7713579" y="2051050"/>
                </a:lnTo>
                <a:lnTo>
                  <a:pt x="7710404" y="2119312"/>
                </a:lnTo>
                <a:lnTo>
                  <a:pt x="7702466" y="2179637"/>
                </a:lnTo>
                <a:lnTo>
                  <a:pt x="7691354" y="2232025"/>
                </a:lnTo>
                <a:lnTo>
                  <a:pt x="7677066" y="2278062"/>
                </a:lnTo>
                <a:lnTo>
                  <a:pt x="7661191" y="2319337"/>
                </a:lnTo>
                <a:lnTo>
                  <a:pt x="7642141" y="2359025"/>
                </a:lnTo>
                <a:lnTo>
                  <a:pt x="7623091" y="2395537"/>
                </a:lnTo>
                <a:lnTo>
                  <a:pt x="7604041" y="2433637"/>
                </a:lnTo>
                <a:lnTo>
                  <a:pt x="7586579" y="2471737"/>
                </a:lnTo>
                <a:lnTo>
                  <a:pt x="7569116" y="2513012"/>
                </a:lnTo>
                <a:lnTo>
                  <a:pt x="7554829" y="2560637"/>
                </a:lnTo>
                <a:lnTo>
                  <a:pt x="7545304" y="2613025"/>
                </a:lnTo>
                <a:lnTo>
                  <a:pt x="7535779" y="2671762"/>
                </a:lnTo>
                <a:lnTo>
                  <a:pt x="7534191" y="2741612"/>
                </a:lnTo>
                <a:lnTo>
                  <a:pt x="7535779" y="2809875"/>
                </a:lnTo>
                <a:lnTo>
                  <a:pt x="7545304" y="2868612"/>
                </a:lnTo>
                <a:lnTo>
                  <a:pt x="7554829" y="2922587"/>
                </a:lnTo>
                <a:lnTo>
                  <a:pt x="7569116" y="2967037"/>
                </a:lnTo>
                <a:lnTo>
                  <a:pt x="7586579" y="3009900"/>
                </a:lnTo>
                <a:lnTo>
                  <a:pt x="7604041" y="3046412"/>
                </a:lnTo>
                <a:lnTo>
                  <a:pt x="7623091" y="3084512"/>
                </a:lnTo>
                <a:lnTo>
                  <a:pt x="7642141" y="3121025"/>
                </a:lnTo>
                <a:lnTo>
                  <a:pt x="7661191" y="3160712"/>
                </a:lnTo>
                <a:lnTo>
                  <a:pt x="7677066" y="3201987"/>
                </a:lnTo>
                <a:lnTo>
                  <a:pt x="7691354" y="3248025"/>
                </a:lnTo>
                <a:lnTo>
                  <a:pt x="7702466" y="3300412"/>
                </a:lnTo>
                <a:lnTo>
                  <a:pt x="7710404" y="3360737"/>
                </a:lnTo>
                <a:lnTo>
                  <a:pt x="7713579" y="3427412"/>
                </a:lnTo>
                <a:lnTo>
                  <a:pt x="7710404" y="3497262"/>
                </a:lnTo>
                <a:lnTo>
                  <a:pt x="7702466" y="3557587"/>
                </a:lnTo>
                <a:lnTo>
                  <a:pt x="7691354" y="3609975"/>
                </a:lnTo>
                <a:lnTo>
                  <a:pt x="7677066" y="3656012"/>
                </a:lnTo>
                <a:lnTo>
                  <a:pt x="7661191" y="3697287"/>
                </a:lnTo>
                <a:lnTo>
                  <a:pt x="7642141" y="3736975"/>
                </a:lnTo>
                <a:lnTo>
                  <a:pt x="7604041" y="3811587"/>
                </a:lnTo>
                <a:lnTo>
                  <a:pt x="7586579" y="3848100"/>
                </a:lnTo>
                <a:lnTo>
                  <a:pt x="7569116" y="3890962"/>
                </a:lnTo>
                <a:lnTo>
                  <a:pt x="7554829" y="3935412"/>
                </a:lnTo>
                <a:lnTo>
                  <a:pt x="7545304" y="3987800"/>
                </a:lnTo>
                <a:lnTo>
                  <a:pt x="7535779" y="4048125"/>
                </a:lnTo>
                <a:lnTo>
                  <a:pt x="7534191" y="4116387"/>
                </a:lnTo>
                <a:lnTo>
                  <a:pt x="7535779" y="4186237"/>
                </a:lnTo>
                <a:lnTo>
                  <a:pt x="7545304" y="4244975"/>
                </a:lnTo>
                <a:lnTo>
                  <a:pt x="7554829" y="4297362"/>
                </a:lnTo>
                <a:lnTo>
                  <a:pt x="7569116" y="4343400"/>
                </a:lnTo>
                <a:lnTo>
                  <a:pt x="7586579" y="4386262"/>
                </a:lnTo>
                <a:lnTo>
                  <a:pt x="7604041" y="4424362"/>
                </a:lnTo>
                <a:lnTo>
                  <a:pt x="7642141" y="4498975"/>
                </a:lnTo>
                <a:lnTo>
                  <a:pt x="7661191" y="4537075"/>
                </a:lnTo>
                <a:lnTo>
                  <a:pt x="7677066" y="4579937"/>
                </a:lnTo>
                <a:lnTo>
                  <a:pt x="7691354" y="4625975"/>
                </a:lnTo>
                <a:lnTo>
                  <a:pt x="7702466" y="4678362"/>
                </a:lnTo>
                <a:lnTo>
                  <a:pt x="7710404" y="4738687"/>
                </a:lnTo>
                <a:lnTo>
                  <a:pt x="7713579" y="4806950"/>
                </a:lnTo>
                <a:lnTo>
                  <a:pt x="7710404" y="4875212"/>
                </a:lnTo>
                <a:lnTo>
                  <a:pt x="7702466" y="4935537"/>
                </a:lnTo>
                <a:lnTo>
                  <a:pt x="7691354" y="4987925"/>
                </a:lnTo>
                <a:lnTo>
                  <a:pt x="7677066" y="5033962"/>
                </a:lnTo>
                <a:lnTo>
                  <a:pt x="7661191" y="5075237"/>
                </a:lnTo>
                <a:lnTo>
                  <a:pt x="7642141" y="5114925"/>
                </a:lnTo>
                <a:lnTo>
                  <a:pt x="7623091" y="5149850"/>
                </a:lnTo>
                <a:lnTo>
                  <a:pt x="7604041" y="5186362"/>
                </a:lnTo>
                <a:lnTo>
                  <a:pt x="7586579" y="5226050"/>
                </a:lnTo>
                <a:lnTo>
                  <a:pt x="7569116" y="5268912"/>
                </a:lnTo>
                <a:lnTo>
                  <a:pt x="7554829" y="5313362"/>
                </a:lnTo>
                <a:lnTo>
                  <a:pt x="7545304" y="5365750"/>
                </a:lnTo>
                <a:lnTo>
                  <a:pt x="7535779" y="5426075"/>
                </a:lnTo>
                <a:lnTo>
                  <a:pt x="7534191" y="5494337"/>
                </a:lnTo>
                <a:lnTo>
                  <a:pt x="7535779" y="5562600"/>
                </a:lnTo>
                <a:lnTo>
                  <a:pt x="7545304" y="5622925"/>
                </a:lnTo>
                <a:lnTo>
                  <a:pt x="7554829" y="5675312"/>
                </a:lnTo>
                <a:lnTo>
                  <a:pt x="7569116" y="5721350"/>
                </a:lnTo>
                <a:lnTo>
                  <a:pt x="7586579" y="5762625"/>
                </a:lnTo>
                <a:lnTo>
                  <a:pt x="7604041" y="5802312"/>
                </a:lnTo>
                <a:lnTo>
                  <a:pt x="7623091" y="5840412"/>
                </a:lnTo>
                <a:lnTo>
                  <a:pt x="7642141" y="5876925"/>
                </a:lnTo>
                <a:lnTo>
                  <a:pt x="7661191" y="5915025"/>
                </a:lnTo>
                <a:lnTo>
                  <a:pt x="7677066" y="5956300"/>
                </a:lnTo>
                <a:lnTo>
                  <a:pt x="7691354" y="6003925"/>
                </a:lnTo>
                <a:lnTo>
                  <a:pt x="7702466" y="6056312"/>
                </a:lnTo>
                <a:lnTo>
                  <a:pt x="7710404" y="6113462"/>
                </a:lnTo>
                <a:lnTo>
                  <a:pt x="7713579" y="6183312"/>
                </a:lnTo>
                <a:lnTo>
                  <a:pt x="7710404" y="6251575"/>
                </a:lnTo>
                <a:lnTo>
                  <a:pt x="7702466" y="6311900"/>
                </a:lnTo>
                <a:lnTo>
                  <a:pt x="7691354" y="6361112"/>
                </a:lnTo>
                <a:lnTo>
                  <a:pt x="7677066" y="6407150"/>
                </a:lnTo>
                <a:lnTo>
                  <a:pt x="7661191" y="6448425"/>
                </a:lnTo>
                <a:lnTo>
                  <a:pt x="7643729" y="6488112"/>
                </a:lnTo>
                <a:lnTo>
                  <a:pt x="7626266" y="6523037"/>
                </a:lnTo>
                <a:lnTo>
                  <a:pt x="7607216" y="6561137"/>
                </a:lnTo>
                <a:lnTo>
                  <a:pt x="7588166" y="6597650"/>
                </a:lnTo>
                <a:lnTo>
                  <a:pt x="7572291" y="6640512"/>
                </a:lnTo>
                <a:lnTo>
                  <a:pt x="7556416" y="6683375"/>
                </a:lnTo>
                <a:lnTo>
                  <a:pt x="7546891" y="6735762"/>
                </a:lnTo>
                <a:lnTo>
                  <a:pt x="7538954" y="6791325"/>
                </a:lnTo>
                <a:lnTo>
                  <a:pt x="753419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03DC386E-A3AF-EA4F-B00F-63EF3C03B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279" y="509017"/>
            <a:ext cx="5306434" cy="557106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528C9C-36E8-4C4B-A41E-4AA7FA1276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28361" y="1811564"/>
            <a:ext cx="3410309" cy="3844800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>
                <a:solidFill>
                  <a:schemeClr val="tx1">
                    <a:alpha val="60000"/>
                  </a:schemeClr>
                </a:solidFill>
              </a:rPr>
              <a:t>“Opposites Attract”</a:t>
            </a:r>
          </a:p>
          <a:p>
            <a:r>
              <a:rPr lang="en-US" sz="2400">
                <a:solidFill>
                  <a:schemeClr val="tx1">
                    <a:alpha val="60000"/>
                  </a:schemeClr>
                </a:solidFill>
              </a:rPr>
              <a:t>Examples: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2400">
                <a:solidFill>
                  <a:schemeClr val="tx1">
                    <a:alpha val="60000"/>
                  </a:schemeClr>
                </a:solidFill>
              </a:rPr>
              <a:t>Online Auction/E-commerce (Fraudsters-Accomplices)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2400">
                <a:solidFill>
                  <a:schemeClr val="tx1">
                    <a:alpha val="60000"/>
                  </a:schemeClr>
                </a:solidFill>
              </a:rPr>
              <a:t>Protein Structures (</a:t>
            </a:r>
            <a:r>
              <a:rPr lang="en-US" sz="2400" err="1">
                <a:solidFill>
                  <a:schemeClr val="tx1">
                    <a:alpha val="60000"/>
                  </a:schemeClr>
                </a:solidFill>
              </a:rPr>
              <a:t>w.r.t.</a:t>
            </a:r>
            <a:r>
              <a:rPr lang="en-US" sz="2400">
                <a:solidFill>
                  <a:schemeClr val="tx1">
                    <a:alpha val="60000"/>
                  </a:schemeClr>
                </a:solidFill>
              </a:rPr>
              <a:t> different amino acid types)</a:t>
            </a:r>
          </a:p>
          <a:p>
            <a:endParaRPr lang="en-US" sz="240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5525B-3E30-8E47-803B-4D796C981352}"/>
              </a:ext>
            </a:extLst>
          </p:cNvPr>
          <p:cNvSpPr txBox="1"/>
          <p:nvPr/>
        </p:nvSpPr>
        <p:spPr>
          <a:xfrm>
            <a:off x="0" y="6246935"/>
            <a:ext cx="77135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Image Source : http://</a:t>
            </a:r>
            <a:r>
              <a:rPr lang="en-US" err="1">
                <a:solidFill>
                  <a:schemeClr val="tx1">
                    <a:alpha val="60000"/>
                  </a:schemeClr>
                </a:solidFill>
              </a:rPr>
              <a:t>www.cs.cmu.edu</a:t>
            </a:r>
            <a:r>
              <a:rPr lang="en-US">
                <a:solidFill>
                  <a:schemeClr val="tx1">
                    <a:alpha val="60000"/>
                  </a:schemeClr>
                </a:solidFill>
              </a:rPr>
              <a:t>/~</a:t>
            </a:r>
            <a:r>
              <a:rPr lang="en-US" err="1">
                <a:solidFill>
                  <a:schemeClr val="tx1">
                    <a:alpha val="60000"/>
                  </a:schemeClr>
                </a:solidFill>
              </a:rPr>
              <a:t>christos</a:t>
            </a:r>
            <a:r>
              <a:rPr lang="en-US">
                <a:solidFill>
                  <a:schemeClr val="tx1">
                    <a:alpha val="60000"/>
                  </a:schemeClr>
                </a:solidFill>
              </a:rPr>
              <a:t>/PUBLICATIONS/pkdd06-fraud-old.pdf</a:t>
            </a:r>
          </a:p>
          <a:p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A21FB95-C118-FF40-BA60-8A4DB6873973}"/>
              </a:ext>
            </a:extLst>
          </p:cNvPr>
          <p:cNvGrpSpPr/>
          <p:nvPr/>
        </p:nvGrpSpPr>
        <p:grpSpPr>
          <a:xfrm>
            <a:off x="719827" y="405905"/>
            <a:ext cx="5496399" cy="5435125"/>
            <a:chOff x="719827" y="405905"/>
            <a:chExt cx="5496399" cy="543512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4E250A-9514-B543-BBAD-6439C63EDECC}"/>
                </a:ext>
              </a:extLst>
            </p:cNvPr>
            <p:cNvSpPr txBox="1"/>
            <p:nvPr/>
          </p:nvSpPr>
          <p:spPr>
            <a:xfrm>
              <a:off x="4427082" y="5471698"/>
              <a:ext cx="17891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Auction</a:t>
              </a:r>
              <a:r>
                <a:rPr lang="en-US"/>
                <a:t> </a:t>
              </a:r>
              <a:r>
                <a:rPr lang="en-US" b="1"/>
                <a:t>Network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3BB937-3E32-E148-9B64-015D572D1502}"/>
                </a:ext>
              </a:extLst>
            </p:cNvPr>
            <p:cNvSpPr txBox="1"/>
            <p:nvPr/>
          </p:nvSpPr>
          <p:spPr>
            <a:xfrm>
              <a:off x="771298" y="477734"/>
              <a:ext cx="8191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Frauds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2A2B0C1-411C-764B-BC19-4AAAF5DA8C28}"/>
                </a:ext>
              </a:extLst>
            </p:cNvPr>
            <p:cNvSpPr txBox="1"/>
            <p:nvPr/>
          </p:nvSpPr>
          <p:spPr>
            <a:xfrm>
              <a:off x="1790307" y="405905"/>
              <a:ext cx="1364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chemeClr val="accent2"/>
                  </a:solidFill>
                </a:rPr>
                <a:t>Accomplices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87A82E2-D58C-4A47-B7D4-2CCC5AE9C492}"/>
                </a:ext>
              </a:extLst>
            </p:cNvPr>
            <p:cNvSpPr txBox="1"/>
            <p:nvPr/>
          </p:nvSpPr>
          <p:spPr>
            <a:xfrm>
              <a:off x="3716021" y="1223800"/>
              <a:ext cx="2057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chemeClr val="accent6"/>
                  </a:solidFill>
                </a:rPr>
                <a:t>Honest</a:t>
              </a:r>
              <a:r>
                <a:rPr lang="en-US">
                  <a:solidFill>
                    <a:schemeClr val="accent6"/>
                  </a:solidFill>
                </a:rPr>
                <a:t> </a:t>
              </a:r>
              <a:r>
                <a:rPr lang="en-IN" b="1">
                  <a:solidFill>
                    <a:schemeClr val="accent6"/>
                  </a:solidFill>
                </a:rPr>
                <a:t>Auctioneers</a:t>
              </a:r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FE17F32-C85E-5B4E-9B5A-9BEABF1C1133}"/>
                </a:ext>
              </a:extLst>
            </p:cNvPr>
            <p:cNvSpPr/>
            <p:nvPr/>
          </p:nvSpPr>
          <p:spPr>
            <a:xfrm>
              <a:off x="1103086" y="4862286"/>
              <a:ext cx="969237" cy="370688"/>
            </a:xfrm>
            <a:custGeom>
              <a:avLst/>
              <a:gdLst>
                <a:gd name="connsiteX0" fmla="*/ 0 w 1159001"/>
                <a:gd name="connsiteY0" fmla="*/ 0 h 370688"/>
                <a:gd name="connsiteX1" fmla="*/ 319314 w 1159001"/>
                <a:gd name="connsiteY1" fmla="*/ 362857 h 370688"/>
                <a:gd name="connsiteX2" fmla="*/ 1045028 w 1159001"/>
                <a:gd name="connsiteY2" fmla="*/ 246743 h 370688"/>
                <a:gd name="connsiteX3" fmla="*/ 1146628 w 1159001"/>
                <a:gd name="connsiteY3" fmla="*/ 217714 h 3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001" h="370688">
                  <a:moveTo>
                    <a:pt x="0" y="0"/>
                  </a:moveTo>
                  <a:cubicBezTo>
                    <a:pt x="72571" y="160866"/>
                    <a:pt x="145143" y="321733"/>
                    <a:pt x="319314" y="362857"/>
                  </a:cubicBezTo>
                  <a:cubicBezTo>
                    <a:pt x="493485" y="403981"/>
                    <a:pt x="907142" y="270934"/>
                    <a:pt x="1045028" y="246743"/>
                  </a:cubicBezTo>
                  <a:cubicBezTo>
                    <a:pt x="1182914" y="222553"/>
                    <a:pt x="1164771" y="220133"/>
                    <a:pt x="1146628" y="217714"/>
                  </a:cubicBezTo>
                </a:path>
              </a:pathLst>
            </a:custGeom>
            <a:noFill/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1BF6746-F154-F149-8558-D5E258E84DBE}"/>
                </a:ext>
              </a:extLst>
            </p:cNvPr>
            <p:cNvSpPr txBox="1"/>
            <p:nvPr/>
          </p:nvSpPr>
          <p:spPr>
            <a:xfrm>
              <a:off x="719827" y="5181268"/>
              <a:ext cx="13025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Heterophily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08208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white&#10;&#10;Description automatically generated">
            <a:extLst>
              <a:ext uri="{FF2B5EF4-FFF2-40B4-BE49-F238E27FC236}">
                <a16:creationId xmlns:a16="http://schemas.microsoft.com/office/drawing/2014/main" id="{EB1CA7B8-0050-473D-B927-CD491192CF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16" r="1" b="1"/>
          <a:stretch/>
        </p:blipFill>
        <p:spPr>
          <a:xfrm>
            <a:off x="-4243" y="10"/>
            <a:ext cx="1219624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8AEDAB-9496-4F54-8F8F-03B52463C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CONCLUSIONS</a:t>
            </a:r>
            <a:endParaRPr lang="en-US" sz="36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DD6724-DEF9-4718-91E9-E8A9D24B8C2B}"/>
              </a:ext>
            </a:extLst>
          </p:cNvPr>
          <p:cNvSpPr txBox="1"/>
          <p:nvPr/>
        </p:nvSpPr>
        <p:spPr>
          <a:xfrm>
            <a:off x="670705" y="1457471"/>
            <a:ext cx="10905066" cy="4393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/>
              <a:t>Heterophily consideration is important to avoid filter bubble and real life heterophilic datasets like protein and molecular structures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/>
              <a:t>Helpful for not just performance reasons but also fairness and diversity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/>
              <a:t>Intuitions, Design theory and analysis of previous methods and H</a:t>
            </a:r>
            <a:r>
              <a:rPr lang="en-US" sz="2800" baseline="-25000"/>
              <a:t>2</a:t>
            </a:r>
            <a:r>
              <a:rPr lang="en-US" sz="2800"/>
              <a:t>GCN model performance that improved representation power in the context of heterophily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/>
              <a:t>Adapts to both heterophily and homophily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/>
              <a:t>Space complexity issues of current design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168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1151A-9AC4-0946-A164-98E126942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2687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A6EEB-BEF9-124E-869D-23D62C9D6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812"/>
            <a:ext cx="10515600" cy="53551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/>
              <a:t>[1] </a:t>
            </a:r>
            <a:r>
              <a:rPr lang="en-IN" sz="2200"/>
              <a:t>Will Hamilton, </a:t>
            </a:r>
            <a:r>
              <a:rPr lang="en-IN" sz="2200" err="1"/>
              <a:t>Zhitao</a:t>
            </a:r>
            <a:r>
              <a:rPr lang="en-IN" sz="2200"/>
              <a:t> Ying, and Jure </a:t>
            </a:r>
            <a:r>
              <a:rPr lang="en-IN" sz="2200" err="1"/>
              <a:t>Leskovec</a:t>
            </a:r>
            <a:r>
              <a:rPr lang="en-IN" sz="2200"/>
              <a:t>. 2017. Inductive representation learning on large graphs. In </a:t>
            </a:r>
            <a:r>
              <a:rPr lang="en-IN" sz="2200" i="1"/>
              <a:t>Advances in neural information processing systems (</a:t>
            </a:r>
            <a:r>
              <a:rPr lang="en-IN" sz="2200" i="1" err="1"/>
              <a:t>NeurIPS</a:t>
            </a:r>
            <a:r>
              <a:rPr lang="en-IN" sz="2200" i="1"/>
              <a:t>)</a:t>
            </a:r>
            <a:r>
              <a:rPr lang="en-IN" sz="2200"/>
              <a:t>. 1024–1034. </a:t>
            </a:r>
          </a:p>
          <a:p>
            <a:pPr marL="0" indent="0">
              <a:buNone/>
            </a:pPr>
            <a:r>
              <a:rPr lang="en-US" sz="2200"/>
              <a:t>[2] </a:t>
            </a:r>
            <a:r>
              <a:rPr lang="en-IN" sz="2200"/>
              <a:t>Thomas N. </a:t>
            </a:r>
            <a:r>
              <a:rPr lang="en-IN" sz="2200" err="1"/>
              <a:t>Kipf</a:t>
            </a:r>
            <a:r>
              <a:rPr lang="en-IN" sz="2200"/>
              <a:t> and Max Welling. 2017. Semi-Supervised Classification with Graph Convolutional Networks. In </a:t>
            </a:r>
            <a:r>
              <a:rPr lang="en-IN" sz="2200" i="1"/>
              <a:t>International Conference on Learning Representations (ICLR)</a:t>
            </a:r>
            <a:r>
              <a:rPr lang="en-IN" sz="2200"/>
              <a:t>. </a:t>
            </a:r>
          </a:p>
          <a:p>
            <a:pPr marL="0" indent="0">
              <a:buNone/>
            </a:pPr>
            <a:r>
              <a:rPr lang="en-IN" sz="2200"/>
              <a:t>[3] </a:t>
            </a:r>
            <a:r>
              <a:rPr lang="en-IN" sz="2200" err="1"/>
              <a:t>Petar</a:t>
            </a:r>
            <a:r>
              <a:rPr lang="en-IN" sz="2200"/>
              <a:t> </a:t>
            </a:r>
            <a:r>
              <a:rPr lang="en-IN" sz="2200" err="1"/>
              <a:t>Velickovic</a:t>
            </a:r>
            <a:r>
              <a:rPr lang="en-IN" sz="2200"/>
              <a:t> ́, </a:t>
            </a:r>
            <a:r>
              <a:rPr lang="en-IN" sz="2200" err="1"/>
              <a:t>Guillem</a:t>
            </a:r>
            <a:r>
              <a:rPr lang="en-IN" sz="2200"/>
              <a:t> </a:t>
            </a:r>
            <a:r>
              <a:rPr lang="en-IN" sz="2200" err="1"/>
              <a:t>Cucurull</a:t>
            </a:r>
            <a:r>
              <a:rPr lang="en-IN" sz="2200"/>
              <a:t>, </a:t>
            </a:r>
            <a:r>
              <a:rPr lang="en-IN" sz="2200" err="1"/>
              <a:t>Arantxa</a:t>
            </a:r>
            <a:r>
              <a:rPr lang="en-IN" sz="2200"/>
              <a:t> Casanova, Adriana Romero, Pietro </a:t>
            </a:r>
            <a:r>
              <a:rPr lang="en-IN" sz="2200" err="1"/>
              <a:t>Lio</a:t>
            </a:r>
            <a:r>
              <a:rPr lang="en-IN" sz="2200"/>
              <a:t>̀, and </a:t>
            </a:r>
            <a:r>
              <a:rPr lang="en-IN" sz="2200" err="1"/>
              <a:t>Yoshua</a:t>
            </a:r>
            <a:r>
              <a:rPr lang="en-IN" sz="2200"/>
              <a:t> </a:t>
            </a:r>
            <a:r>
              <a:rPr lang="en-IN" sz="2200" err="1"/>
              <a:t>Bengio</a:t>
            </a:r>
            <a:r>
              <a:rPr lang="en-IN" sz="2200"/>
              <a:t>. 2018. Graph Attention Networks. </a:t>
            </a:r>
            <a:r>
              <a:rPr lang="en-IN" sz="2200" i="1"/>
              <a:t>International Conference on Learning Representations (ICLR) </a:t>
            </a:r>
            <a:r>
              <a:rPr lang="en-IN" sz="2200"/>
              <a:t>(2018). </a:t>
            </a:r>
          </a:p>
          <a:p>
            <a:pPr marL="0" indent="0">
              <a:buNone/>
            </a:pPr>
            <a:r>
              <a:rPr lang="en-IN" sz="2200"/>
              <a:t>[4] </a:t>
            </a:r>
            <a:r>
              <a:rPr lang="en-IN" sz="2200" err="1"/>
              <a:t>SamiAbu</a:t>
            </a:r>
            <a:r>
              <a:rPr lang="en-IN" sz="2200"/>
              <a:t>-El-</a:t>
            </a:r>
            <a:r>
              <a:rPr lang="en-IN" sz="2200" err="1"/>
              <a:t>Haija</a:t>
            </a:r>
            <a:r>
              <a:rPr lang="en-IN" sz="2200"/>
              <a:t>, Bryan </a:t>
            </a:r>
            <a:r>
              <a:rPr lang="en-IN" sz="2200" err="1"/>
              <a:t>Perozzi</a:t>
            </a:r>
            <a:r>
              <a:rPr lang="en-IN" sz="2200"/>
              <a:t>, Amol </a:t>
            </a:r>
            <a:r>
              <a:rPr lang="en-IN" sz="2200" err="1"/>
              <a:t>Kapoor,Hrayr</a:t>
            </a:r>
            <a:r>
              <a:rPr lang="en-IN" sz="2200"/>
              <a:t> Harutyunyan, Nazanin </a:t>
            </a:r>
            <a:r>
              <a:rPr lang="en-IN" sz="2200" err="1"/>
              <a:t>Alipourfard</a:t>
            </a:r>
            <a:r>
              <a:rPr lang="en-IN" sz="2200"/>
              <a:t>, Kristina </a:t>
            </a:r>
            <a:r>
              <a:rPr lang="en-IN" sz="2200" err="1"/>
              <a:t>Lerman</a:t>
            </a:r>
            <a:r>
              <a:rPr lang="en-IN" sz="2200"/>
              <a:t>, Greg Ver </a:t>
            </a:r>
            <a:r>
              <a:rPr lang="en-IN" sz="2200" err="1"/>
              <a:t>Steeg</a:t>
            </a:r>
            <a:r>
              <a:rPr lang="en-IN" sz="2200"/>
              <a:t>, and Aram Galstyan. 2019. </a:t>
            </a:r>
            <a:r>
              <a:rPr lang="en-IN" sz="2200" err="1"/>
              <a:t>MixHop</a:t>
            </a:r>
            <a:r>
              <a:rPr lang="en-IN" sz="2200"/>
              <a:t>: Higher-Order Graph Convolution Architectures via </a:t>
            </a:r>
            <a:r>
              <a:rPr lang="en-IN" sz="2200" err="1"/>
              <a:t>Sparsified</a:t>
            </a:r>
            <a:r>
              <a:rPr lang="en-IN" sz="2200"/>
              <a:t> </a:t>
            </a:r>
            <a:r>
              <a:rPr lang="en-IN" sz="2200" err="1"/>
              <a:t>Neighborhood</a:t>
            </a:r>
            <a:r>
              <a:rPr lang="en-IN" sz="2200"/>
              <a:t> Mixing. In </a:t>
            </a:r>
            <a:r>
              <a:rPr lang="en-IN" sz="2200" i="1"/>
              <a:t>International Conference on Machine Learning (ICML)</a:t>
            </a:r>
            <a:r>
              <a:rPr lang="en-IN" sz="2200"/>
              <a:t>. </a:t>
            </a:r>
          </a:p>
          <a:p>
            <a:pPr marL="0" indent="0">
              <a:buNone/>
            </a:pPr>
            <a:r>
              <a:rPr lang="en-IN" sz="2200"/>
              <a:t>[5] </a:t>
            </a:r>
            <a:r>
              <a:rPr lang="en-IN" sz="2200" err="1"/>
              <a:t>Michaël</a:t>
            </a:r>
            <a:r>
              <a:rPr lang="en-IN" sz="2200"/>
              <a:t> </a:t>
            </a:r>
            <a:r>
              <a:rPr lang="en-IN" sz="2200" err="1"/>
              <a:t>Defferrard</a:t>
            </a:r>
            <a:r>
              <a:rPr lang="en-IN" sz="2200"/>
              <a:t>, Xavier Bresson, and Pierre </a:t>
            </a:r>
            <a:r>
              <a:rPr lang="en-IN" sz="2200" err="1"/>
              <a:t>Vandergheynst</a:t>
            </a:r>
            <a:r>
              <a:rPr lang="en-IN" sz="2200"/>
              <a:t>. 2016. Convolutional neural networks on graphs with fast localized spectral filtering. In </a:t>
            </a:r>
            <a:r>
              <a:rPr lang="en-IN" sz="2200" i="1"/>
              <a:t>Advances in Neural Information Processing Systems (</a:t>
            </a:r>
            <a:r>
              <a:rPr lang="en-IN" sz="2200" i="1" err="1"/>
              <a:t>NeurIPS</a:t>
            </a:r>
            <a:r>
              <a:rPr lang="en-IN" sz="2200" i="1"/>
              <a:t>)</a:t>
            </a:r>
            <a:r>
              <a:rPr lang="en-IN" sz="2200"/>
              <a:t>. 3844–3852. </a:t>
            </a:r>
          </a:p>
          <a:p>
            <a:pPr marL="0" indent="0">
              <a:buNone/>
            </a:pPr>
            <a:endParaRPr lang="en-IN" sz="2200"/>
          </a:p>
          <a:p>
            <a:pPr marL="0" indent="0">
              <a:buNone/>
            </a:pPr>
            <a:br>
              <a:rPr lang="en-IN" sz="2200"/>
            </a:br>
            <a:endParaRPr lang="en-IN" sz="2200"/>
          </a:p>
          <a:p>
            <a:pPr marL="0" indent="0">
              <a:buNone/>
            </a:pP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8041312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3257E1-7DEF-AA4E-847A-BDD9FC3CE803}"/>
              </a:ext>
            </a:extLst>
          </p:cNvPr>
          <p:cNvSpPr txBox="1"/>
          <p:nvPr/>
        </p:nvSpPr>
        <p:spPr>
          <a:xfrm>
            <a:off x="470648" y="403412"/>
            <a:ext cx="114972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/>
              <a:t>[6] </a:t>
            </a:r>
            <a:r>
              <a:rPr lang="en-IN" sz="2200" err="1"/>
              <a:t>Keyulu</a:t>
            </a:r>
            <a:r>
              <a:rPr lang="en-IN" sz="2200"/>
              <a:t> Xu, </a:t>
            </a:r>
            <a:r>
              <a:rPr lang="en-IN" sz="2200" err="1"/>
              <a:t>Chengtao</a:t>
            </a:r>
            <a:r>
              <a:rPr lang="en-IN" sz="2200"/>
              <a:t> Li, </a:t>
            </a:r>
            <a:r>
              <a:rPr lang="en-IN" sz="2200" err="1"/>
              <a:t>Yonglong</a:t>
            </a:r>
            <a:r>
              <a:rPr lang="en-IN" sz="2200"/>
              <a:t> Tian, Tomohiro </a:t>
            </a:r>
            <a:r>
              <a:rPr lang="en-IN" sz="2200" err="1"/>
              <a:t>Sonobe</a:t>
            </a:r>
            <a:r>
              <a:rPr lang="en-IN" sz="2200"/>
              <a:t>, Ken-</a:t>
            </a:r>
            <a:r>
              <a:rPr lang="en-IN" sz="2200" err="1"/>
              <a:t>ichi</a:t>
            </a:r>
            <a:r>
              <a:rPr lang="en-IN" sz="2200"/>
              <a:t> </a:t>
            </a:r>
            <a:r>
              <a:rPr lang="en-IN" sz="2200" err="1"/>
              <a:t>Kawarabayashi</a:t>
            </a:r>
            <a:r>
              <a:rPr lang="en-IN" sz="2200"/>
              <a:t>, and Stefanie </a:t>
            </a:r>
            <a:r>
              <a:rPr lang="en-IN" sz="2200" err="1"/>
              <a:t>Jegelka</a:t>
            </a:r>
            <a:r>
              <a:rPr lang="en-IN" sz="2200"/>
              <a:t>. 2018. Representation Learning on Graphs with Jumping Knowledge Networks. In </a:t>
            </a:r>
            <a:r>
              <a:rPr lang="en-IN" sz="2200" i="1"/>
              <a:t>Proceedings of the 35th International Conference on Machine Learning, ICML</a:t>
            </a:r>
            <a:r>
              <a:rPr lang="en-IN" sz="2200"/>
              <a:t>, Vol. 80. PMLR, 5449–5458. </a:t>
            </a:r>
          </a:p>
          <a:p>
            <a:endParaRPr lang="en-IN" sz="2200"/>
          </a:p>
          <a:p>
            <a:r>
              <a:rPr lang="en-IN" sz="2200"/>
              <a:t>[7] Felix Wu, </a:t>
            </a:r>
            <a:r>
              <a:rPr lang="en-IN" sz="2200" err="1"/>
              <a:t>Amauri</a:t>
            </a:r>
            <a:r>
              <a:rPr lang="en-IN" sz="2200"/>
              <a:t> Souza, </a:t>
            </a:r>
            <a:r>
              <a:rPr lang="en-IN" sz="2200" err="1"/>
              <a:t>Tianyi</a:t>
            </a:r>
            <a:r>
              <a:rPr lang="en-IN" sz="2200"/>
              <a:t> Zhang, Christopher Fifty, Tao Yu, and Kilian Weinberger. 2019. Simplifying Graph Convolutional Networks. In </a:t>
            </a:r>
            <a:r>
              <a:rPr lang="en-IN" sz="2200" i="1"/>
              <a:t>International Conference on Machine Learning (ICML)</a:t>
            </a:r>
            <a:r>
              <a:rPr lang="en-IN" sz="2200"/>
              <a:t>. 6861–6871. </a:t>
            </a:r>
          </a:p>
          <a:p>
            <a:endParaRPr lang="en-IN" sz="2200"/>
          </a:p>
        </p:txBody>
      </p:sp>
    </p:spTree>
    <p:extLst>
      <p:ext uri="{BB962C8B-B14F-4D97-AF65-F5344CB8AC3E}">
        <p14:creationId xmlns:p14="http://schemas.microsoft.com/office/powerpoint/2010/main" val="3859581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7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F8D7A6-E675-D64E-947A-586BEA06D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b="1"/>
              <a:t>Limitations of GNNs in the case of Low Homophily or Heterophily</a:t>
            </a:r>
          </a:p>
        </p:txBody>
      </p:sp>
      <p:sp>
        <p:nvSpPr>
          <p:cNvPr id="49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101E5670-DDB3-41FD-94DF-3DE09332C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2359152"/>
            <a:ext cx="3410712" cy="34250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700"/>
              <a:t>Results for semi-supervised node classification task on synthetic dataset syn-cora.</a:t>
            </a:r>
            <a:br>
              <a:rPr lang="en-US" sz="1700"/>
            </a:br>
            <a:endParaRPr lang="en-US" sz="1700"/>
          </a:p>
          <a:p>
            <a:pPr marL="0" indent="0">
              <a:buNone/>
            </a:pPr>
            <a:endParaRPr lang="en-US" sz="1700"/>
          </a:p>
        </p:txBody>
      </p:sp>
      <p:pic>
        <p:nvPicPr>
          <p:cNvPr id="5" name="Content Placeholder 4" descr="A close - up of a document&#10;&#10;Description automatically generated with low confidence">
            <a:extLst>
              <a:ext uri="{FF2B5EF4-FFF2-40B4-BE49-F238E27FC236}">
                <a16:creationId xmlns:a16="http://schemas.microsoft.com/office/drawing/2014/main" id="{34C32579-744B-AE48-A248-D391AA4583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02"/>
          <a:stretch/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07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41BA3-7C08-414F-B1A3-C0350786A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/>
              <a:t>KEY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97519-B84F-4D45-9FB2-F0C6E53B8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  <a:p>
            <a:pPr>
              <a:buFont typeface="Wingdings" pitchFamily="2" charset="2"/>
              <a:buChar char="Ø"/>
            </a:pPr>
            <a:r>
              <a:rPr lang="en-US"/>
              <a:t> Reveal current limitations of GNNs in case of heterophily.</a:t>
            </a:r>
          </a:p>
          <a:p>
            <a:pPr marL="0" indent="0">
              <a:buNone/>
            </a:pPr>
            <a:endParaRPr lang="en-US"/>
          </a:p>
          <a:p>
            <a:pPr>
              <a:buFont typeface="Wingdings" pitchFamily="2" charset="2"/>
              <a:buChar char="Ø"/>
            </a:pPr>
            <a:r>
              <a:rPr lang="en-US"/>
              <a:t> Give key designs for heterophily and a new model.  </a:t>
            </a:r>
          </a:p>
          <a:p>
            <a:pPr marL="0" indent="0">
              <a:buNone/>
            </a:pPr>
            <a:endParaRPr lang="en-US"/>
          </a:p>
          <a:p>
            <a:pPr>
              <a:buFont typeface="Wingdings" pitchFamily="2" charset="2"/>
              <a:buChar char="Ø"/>
            </a:pPr>
            <a:r>
              <a:rPr lang="en-US"/>
              <a:t> Extensive empirical evaluation on synthetic and real world datasets.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322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41BA3-7C08-414F-B1A3-C0350786A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/>
              <a:t>KEY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97519-B84F-4D45-9FB2-F0C6E53B8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Effective Design For Networks with Homophily</a:t>
            </a:r>
          </a:p>
          <a:p>
            <a:pPr marL="0" indent="0">
              <a:buNone/>
            </a:pPr>
            <a:endParaRPr lang="en-US"/>
          </a:p>
          <a:p>
            <a:pPr>
              <a:buFont typeface="Wingdings" pitchFamily="2" charset="2"/>
              <a:buChar char="Ø"/>
            </a:pPr>
            <a:r>
              <a:rPr lang="en-US">
                <a:solidFill>
                  <a:schemeClr val="accent1"/>
                </a:solidFill>
              </a:rPr>
              <a:t> D1: </a:t>
            </a:r>
            <a:r>
              <a:rPr lang="en-IN">
                <a:solidFill>
                  <a:schemeClr val="accent1"/>
                </a:solidFill>
              </a:rPr>
              <a:t>ego- and neighbour-embedding separation </a:t>
            </a:r>
          </a:p>
          <a:p>
            <a:pPr marL="0" indent="0">
              <a:buNone/>
            </a:pPr>
            <a:r>
              <a:rPr lang="en-IN">
                <a:solidFill>
                  <a:schemeClr val="accent1"/>
                </a:solidFill>
              </a:rPr>
              <a:t>     (</a:t>
            </a:r>
            <a:r>
              <a:rPr lang="en-IN" err="1">
                <a:solidFill>
                  <a:schemeClr val="accent1"/>
                </a:solidFill>
              </a:rPr>
              <a:t>GraphSAGE</a:t>
            </a:r>
            <a:r>
              <a:rPr lang="en-IN">
                <a:solidFill>
                  <a:schemeClr val="accent1"/>
                </a:solidFill>
              </a:rPr>
              <a:t>)</a:t>
            </a:r>
            <a:endParaRPr lang="en-US">
              <a:solidFill>
                <a:schemeClr val="accent1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 D2: </a:t>
            </a:r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higher-order neighbourhoods </a:t>
            </a:r>
          </a:p>
          <a:p>
            <a:pPr marL="0" indent="0">
              <a:buNone/>
            </a:pPr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     (</a:t>
            </a:r>
            <a:r>
              <a:rPr lang="en-IN" err="1">
                <a:solidFill>
                  <a:schemeClr val="accent2">
                    <a:lumMod val="50000"/>
                  </a:schemeClr>
                </a:solidFill>
              </a:rPr>
              <a:t>MixHop</a:t>
            </a:r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)</a:t>
            </a:r>
            <a:endParaRPr lang="en-US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 D3: </a:t>
            </a:r>
            <a:r>
              <a:rPr lang="en-IN">
                <a:solidFill>
                  <a:schemeClr val="accent6">
                    <a:lumMod val="50000"/>
                  </a:schemeClr>
                </a:solidFill>
              </a:rPr>
              <a:t>combination of intermediate representations </a:t>
            </a:r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     (Jumping Knowledge Connections)</a:t>
            </a:r>
            <a:endParaRPr lang="en-IN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F47D17DA-9F32-7542-B3C3-43455F970278}"/>
              </a:ext>
            </a:extLst>
          </p:cNvPr>
          <p:cNvSpPr/>
          <p:nvPr/>
        </p:nvSpPr>
        <p:spPr>
          <a:xfrm>
            <a:off x="8839200" y="2888343"/>
            <a:ext cx="667657" cy="3062514"/>
          </a:xfrm>
          <a:prstGeom prst="rightBrac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9C0442-D935-2B4C-9BBF-2237FF9DE2E8}"/>
              </a:ext>
            </a:extLst>
          </p:cNvPr>
          <p:cNvSpPr txBox="1"/>
          <p:nvPr/>
        </p:nvSpPr>
        <p:spPr>
          <a:xfrm>
            <a:off x="9927773" y="4157990"/>
            <a:ext cx="1248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H</a:t>
            </a:r>
            <a:r>
              <a:rPr lang="en-US" sz="2800" b="1" baseline="-25000">
                <a:solidFill>
                  <a:schemeClr val="accent2"/>
                </a:solidFill>
              </a:rPr>
              <a:t>2</a:t>
            </a:r>
            <a:r>
              <a:rPr lang="en-US" sz="2800" b="1">
                <a:solidFill>
                  <a:schemeClr val="accent2"/>
                </a:solidFill>
              </a:rPr>
              <a:t>GCN</a:t>
            </a:r>
          </a:p>
        </p:txBody>
      </p:sp>
    </p:spTree>
    <p:extLst>
      <p:ext uri="{BB962C8B-B14F-4D97-AF65-F5344CB8AC3E}">
        <p14:creationId xmlns:p14="http://schemas.microsoft.com/office/powerpoint/2010/main" val="139056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50837C-0C4B-724F-B658-BAEFC40C8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NOTATIONS</a:t>
            </a:r>
          </a:p>
        </p:txBody>
      </p:sp>
      <p:pic>
        <p:nvPicPr>
          <p:cNvPr id="11" name="Content Placeholder 10" descr="Diagram, schematic&#10;&#10;Description automatically generated">
            <a:extLst>
              <a:ext uri="{FF2B5EF4-FFF2-40B4-BE49-F238E27FC236}">
                <a16:creationId xmlns:a16="http://schemas.microsoft.com/office/drawing/2014/main" id="{92D7A7D5-2346-5A4E-93EA-064F91E75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7422" y="3334222"/>
            <a:ext cx="3067917" cy="2842561"/>
          </a:xfrm>
        </p:spPr>
      </p:pic>
      <p:pic>
        <p:nvPicPr>
          <p:cNvPr id="9" name="Content Placeholder 8" descr="Table&#10;&#10;Description automatically generated">
            <a:extLst>
              <a:ext uri="{FF2B5EF4-FFF2-40B4-BE49-F238E27FC236}">
                <a16:creationId xmlns:a16="http://schemas.microsoft.com/office/drawing/2014/main" id="{13D3CA90-B286-2F4A-BE32-8F9F4453D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672" y="499730"/>
            <a:ext cx="7645863" cy="567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32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8CC0DF8-A3C6-4F0C-AAB6-327115DBBECF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C1B96DA-D61E-4352-8013-F432E69A263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728D249-1983-451D-8451-059C0BA5C7BA}">
  <ds:schemaRefs>
    <ds:schemaRef ds:uri="71af3243-3dd4-4a8d-8c0d-dd76da1f02a5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purl.org/dc/terms/"/>
    <ds:schemaRef ds:uri="16c05727-aa75-4e4a-9b5f-8a80a1165891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3198</Words>
  <Application>Microsoft Macintosh PowerPoint</Application>
  <PresentationFormat>Widescreen</PresentationFormat>
  <Paragraphs>369</Paragraphs>
  <Slides>52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Beyond Homophily in Graph Neural Networks: Current Limitations and Effective Designs </vt:lpstr>
      <vt:lpstr>OUTLINE</vt:lpstr>
      <vt:lpstr>SEMI-SUPERVISED NODE CLASSIFICATION</vt:lpstr>
      <vt:lpstr>HOMOPHILY </vt:lpstr>
      <vt:lpstr>HETEROPHILY </vt:lpstr>
      <vt:lpstr>Limitations of GNNs in the case of Low Homophily or Heterophily</vt:lpstr>
      <vt:lpstr>KEY CONTRIBUTIONS</vt:lpstr>
      <vt:lpstr>KEY DESIGNS</vt:lpstr>
      <vt:lpstr>NOTATIONS</vt:lpstr>
      <vt:lpstr>HOMOPHILY AND HETEROPHILY</vt:lpstr>
      <vt:lpstr>CLASS COMPATIBILITY MATRIX</vt:lpstr>
      <vt:lpstr>KEY DESIGNS</vt:lpstr>
      <vt:lpstr>CURRENT GNN ARCHITECTURES</vt:lpstr>
      <vt:lpstr>WEAKNESS</vt:lpstr>
      <vt:lpstr>D1 : Ego- and Neighbor-embedding Separation  </vt:lpstr>
      <vt:lpstr>Explanation D1</vt:lpstr>
      <vt:lpstr>D2: Higher-order Neighborhoods  </vt:lpstr>
      <vt:lpstr>Explanation D2</vt:lpstr>
      <vt:lpstr>D3: Combination of Intermediate Representations  </vt:lpstr>
      <vt:lpstr>Explanation D3</vt:lpstr>
      <vt:lpstr>PowerPoint Presentation</vt:lpstr>
      <vt:lpstr>SUMMARY OF DESIGNS</vt:lpstr>
      <vt:lpstr>H2GCN: A Framework for Networks with Homophily or Heterophily  </vt:lpstr>
      <vt:lpstr>S1: FEATURE EMBEDDING </vt:lpstr>
      <vt:lpstr>S2: NEIGHBORHOOD AGGREGATION </vt:lpstr>
      <vt:lpstr>S3: CLASSIFICATION </vt:lpstr>
      <vt:lpstr>PowerPoint Presentation</vt:lpstr>
      <vt:lpstr>TIME COMPLEXITY ANALYSIS</vt:lpstr>
      <vt:lpstr>PowerPoint Presentation</vt:lpstr>
      <vt:lpstr>RELATED WORK</vt:lpstr>
      <vt:lpstr>PowerPoint Presentation</vt:lpstr>
      <vt:lpstr>PowerPoint Presentation</vt:lpstr>
      <vt:lpstr>PowerPoint Presentation</vt:lpstr>
      <vt:lpstr>PowerPoint Presentation</vt:lpstr>
      <vt:lpstr>Dataset generation</vt:lpstr>
      <vt:lpstr>PowerPoint Presentation</vt:lpstr>
      <vt:lpstr>Hyperparameters: syn-cora and syn-products</vt:lpstr>
      <vt:lpstr>PowerPoint Presentation</vt:lpstr>
      <vt:lpstr>PowerPoint Presentation</vt:lpstr>
      <vt:lpstr>PowerPoint Presentation</vt:lpstr>
      <vt:lpstr>PowerPoint Presentation</vt:lpstr>
      <vt:lpstr>REAL DATASETS</vt:lpstr>
      <vt:lpstr>PowerPoint Presentation</vt:lpstr>
      <vt:lpstr>PowerPoint Presentation</vt:lpstr>
      <vt:lpstr>Drawbacks and Extensions</vt:lpstr>
      <vt:lpstr>PowerPoint Presentation</vt:lpstr>
      <vt:lpstr>PowerPoint Presentation</vt:lpstr>
      <vt:lpstr>PowerPoint Presentation</vt:lpstr>
      <vt:lpstr>PowerPoint Presentation</vt:lpstr>
      <vt:lpstr>CONCLUSIONS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Samidha Verma</dc:creator>
  <cp:lastModifiedBy>Samidha Verma</cp:lastModifiedBy>
  <cp:revision>2</cp:revision>
  <dcterms:created xsi:type="dcterms:W3CDTF">2021-02-28T07:11:41Z</dcterms:created>
  <dcterms:modified xsi:type="dcterms:W3CDTF">2021-04-16T11:25:58Z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